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372" r:id="rId5"/>
    <p:sldId id="381" r:id="rId6"/>
    <p:sldId id="373" r:id="rId7"/>
    <p:sldId id="378" r:id="rId8"/>
    <p:sldId id="379" r:id="rId9"/>
    <p:sldId id="374" r:id="rId10"/>
    <p:sldId id="380" r:id="rId11"/>
    <p:sldId id="256" r:id="rId12"/>
    <p:sldId id="258" r:id="rId13"/>
    <p:sldId id="375" r:id="rId14"/>
    <p:sldId id="376" r:id="rId15"/>
    <p:sldId id="262" r:id="rId16"/>
    <p:sldId id="281" r:id="rId17"/>
    <p:sldId id="282" r:id="rId18"/>
    <p:sldId id="283" r:id="rId19"/>
    <p:sldId id="284" r:id="rId20"/>
    <p:sldId id="264" r:id="rId21"/>
    <p:sldId id="289" r:id="rId22"/>
    <p:sldId id="367" r:id="rId23"/>
    <p:sldId id="328" r:id="rId24"/>
    <p:sldId id="329" r:id="rId25"/>
    <p:sldId id="330" r:id="rId26"/>
    <p:sldId id="331" r:id="rId27"/>
    <p:sldId id="332" r:id="rId28"/>
    <p:sldId id="333" r:id="rId29"/>
    <p:sldId id="334" r:id="rId30"/>
    <p:sldId id="335" r:id="rId31"/>
    <p:sldId id="320" r:id="rId32"/>
    <p:sldId id="291" r:id="rId33"/>
    <p:sldId id="368" r:id="rId34"/>
    <p:sldId id="297" r:id="rId35"/>
    <p:sldId id="298" r:id="rId36"/>
    <p:sldId id="299" r:id="rId37"/>
    <p:sldId id="266" r:id="rId38"/>
    <p:sldId id="300" r:id="rId39"/>
    <p:sldId id="301" r:id="rId40"/>
    <p:sldId id="370" r:id="rId41"/>
    <p:sldId id="371" r:id="rId42"/>
    <p:sldId id="336" r:id="rId43"/>
    <p:sldId id="315" r:id="rId44"/>
    <p:sldId id="318" r:id="rId45"/>
    <p:sldId id="302" r:id="rId46"/>
    <p:sldId id="303" r:id="rId47"/>
    <p:sldId id="304" r:id="rId48"/>
    <p:sldId id="305" r:id="rId49"/>
    <p:sldId id="310" r:id="rId50"/>
    <p:sldId id="369" r:id="rId51"/>
    <p:sldId id="307" r:id="rId52"/>
    <p:sldId id="306" r:id="rId53"/>
    <p:sldId id="267" r:id="rId54"/>
    <p:sldId id="312" r:id="rId55"/>
    <p:sldId id="338" r:id="rId56"/>
    <p:sldId id="339" r:id="rId57"/>
    <p:sldId id="340" r:id="rId58"/>
    <p:sldId id="341" r:id="rId59"/>
    <p:sldId id="322" r:id="rId60"/>
    <p:sldId id="323" r:id="rId61"/>
    <p:sldId id="324" r:id="rId62"/>
    <p:sldId id="342" r:id="rId63"/>
    <p:sldId id="365" r:id="rId64"/>
    <p:sldId id="361" r:id="rId65"/>
    <p:sldId id="362" r:id="rId66"/>
    <p:sldId id="363" r:id="rId67"/>
    <p:sldId id="364" r:id="rId68"/>
    <p:sldId id="366" r:id="rId69"/>
    <p:sldId id="360" r:id="rId70"/>
    <p:sldId id="347" r:id="rId71"/>
    <p:sldId id="348" r:id="rId72"/>
    <p:sldId id="349" r:id="rId73"/>
    <p:sldId id="350" r:id="rId74"/>
    <p:sldId id="351" r:id="rId75"/>
    <p:sldId id="352" r:id="rId76"/>
    <p:sldId id="353" r:id="rId77"/>
    <p:sldId id="354" r:id="rId78"/>
    <p:sldId id="355" r:id="rId79"/>
    <p:sldId id="359" r:id="rId80"/>
    <p:sldId id="279" r:id="rId81"/>
  </p:sldIdLst>
  <p:sldSz cx="12192000" cy="6858000"/>
  <p:notesSz cx="6858000" cy="9144000"/>
  <p:custDataLst>
    <p:tags r:id="rId8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74A7"/>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87" d="100"/>
          <a:sy n="87" d="100"/>
        </p:scale>
        <p:origin x="-528" y="-13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5" Type="http://schemas.openxmlformats.org/officeDocument/2006/relationships/tags" Target="tags/tag26.xml"/><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01BD9-4243-4367-977C-650CCA5948F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CFBAA-4F33-4BF6-B348-50D59E4A3B0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p:sp>
      <p:sp>
        <p:nvSpPr>
          <p:cNvPr id="84995" name="文本占位符 2"/>
          <p:cNvSpPr>
            <a:spLocks noGrp="1"/>
          </p:cNvSpPr>
          <p:nvPr>
            <p:ph type="body"/>
          </p:nvPr>
        </p:nvSpPr>
        <p:spPr/>
        <p:txBody>
          <a:bodyPr wrap="square" lIns="91440" tIns="45720" rIns="91440" bIns="45720" anchor="ctr"/>
          <a:lstStyle/>
          <a:p>
            <a:pPr lvl="0"/>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hape 344"/>
          <p:cNvSpPr>
            <a:spLocks noGrp="1" noRot="1" noChangeAspect="1" noTextEdit="1"/>
          </p:cNvSpPr>
          <p:nvPr>
            <p:ph type="sldImg"/>
          </p:nvPr>
        </p:nvSpPr>
        <p:spPr bwMode="auto">
          <a:noFill/>
          <a:ln>
            <a:solidFill>
              <a:srgbClr val="000000"/>
            </a:solidFill>
            <a:miter lim="800000"/>
          </a:ln>
        </p:spPr>
      </p:sp>
      <p:sp>
        <p:nvSpPr>
          <p:cNvPr id="73731" name="Shape 345"/>
          <p:cNvSpPr>
            <a:spLocks noGrp="1"/>
          </p:cNvSpPr>
          <p:nvPr>
            <p:ph type="body" sz="quarter" idx="1"/>
          </p:nvPr>
        </p:nvSpPr>
        <p:spPr bwMode="auto">
          <a:noFill/>
        </p:spPr>
        <p:txBody>
          <a:bodyPr wrap="square" numCol="1" anchor="t" anchorCtr="0" compatLnSpc="1"/>
          <a:lstStyle/>
          <a:p>
            <a:r>
              <a:rPr lang="zh-CN" smtClean="0"/>
              <a:t>图书馆拥有大量的数据库，论文库、期刊库、专利库等等。。。若没有统一的管理平台，馆员的工作量会很大，</a:t>
            </a:r>
            <a:endParaRPr lang="zh-CN" smtClean="0"/>
          </a:p>
          <a:p>
            <a:r>
              <a:rPr lang="zh-CN" smtClean="0"/>
              <a:t>而且数据库的利用率无从知晓。</a:t>
            </a:r>
            <a:endParaRPr lang="zh-CN" smtClean="0"/>
          </a:p>
          <a:p>
            <a:r>
              <a:rPr lang="zh-CN" smtClean="0"/>
              <a:t>电子资源管理模块主要包括：筛选、详情、操作和统计。</a:t>
            </a:r>
            <a:endParaRPr lang="zh-CN" smtClean="0"/>
          </a:p>
          <a:p>
            <a:endParaRPr lang="zh-CN" altLang="zh-C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u="none" dirty="0">
                <a:latin typeface="Arial" panose="020B0604020202020204" pitchFamily="34" charset="0"/>
              </a:rPr>
            </a:fld>
            <a:endParaRPr lang="en-US" altLang="zh-CN" sz="1200" u="none" dirty="0">
              <a:latin typeface="Arial" panose="020B0604020202020204" pitchFamily="34" charset="0"/>
            </a:endParaRPr>
          </a:p>
        </p:txBody>
      </p:sp>
      <p:sp>
        <p:nvSpPr>
          <p:cNvPr id="86019" name="Rectangle 2"/>
          <p:cNvSpPr>
            <a:spLocks noGrp="1" noRot="1" noChangeAspect="1" noTextEdit="1"/>
          </p:cNvSpPr>
          <p:nvPr>
            <p:ph type="sldImg"/>
          </p:nvPr>
        </p:nvSpPr>
        <p:spPr/>
      </p:sp>
      <p:sp>
        <p:nvSpPr>
          <p:cNvPr id="86020" name="Rectangle 3"/>
          <p:cNvSpPr>
            <a:spLocks noGrp="1"/>
          </p:cNvSpPr>
          <p:nvPr>
            <p:ph type="body"/>
          </p:nvPr>
        </p:nvSpPr>
        <p:spPr/>
        <p:txBody>
          <a:bodyPr wrap="square" lIns="91440" tIns="45720" rIns="91440" bIns="45720" anchor="ctr"/>
          <a:lstStyle/>
          <a:p>
            <a:pPr lvl="0" eaLnBrk="1" hangingPunct="1"/>
            <a:r>
              <a:rPr lang="zh-CN" altLang="en-US" dirty="0"/>
              <a:t>简单介绍中图法</a:t>
            </a:r>
            <a:endParaRPr lang="zh-CN" altLang="en-US" dirty="0"/>
          </a:p>
          <a:p>
            <a:pPr lvl="0" eaLnBrk="1" hangingPunct="1"/>
            <a:r>
              <a:rPr lang="zh-CN" altLang="en-US" dirty="0"/>
              <a:t>人文社科书库：</a:t>
            </a:r>
            <a:r>
              <a:rPr lang="en-US" altLang="zh-CN" dirty="0"/>
              <a:t>A~K+Z</a:t>
            </a:r>
            <a:endParaRPr lang="en-US" altLang="zh-CN" dirty="0"/>
          </a:p>
          <a:p>
            <a:pPr lvl="0" eaLnBrk="1" hangingPunct="1"/>
            <a:r>
              <a:rPr lang="zh-CN" altLang="en-US" dirty="0"/>
              <a:t>自然科学书库：</a:t>
            </a:r>
            <a:r>
              <a:rPr lang="en-US" altLang="zh-CN" dirty="0"/>
              <a:t>N~X</a:t>
            </a:r>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hape 344"/>
          <p:cNvSpPr>
            <a:spLocks noGrp="1" noRot="1" noChangeAspect="1" noTextEdit="1"/>
          </p:cNvSpPr>
          <p:nvPr>
            <p:ph type="sldImg"/>
          </p:nvPr>
        </p:nvSpPr>
        <p:spPr bwMode="auto">
          <a:noFill/>
          <a:ln>
            <a:solidFill>
              <a:srgbClr val="000000"/>
            </a:solidFill>
            <a:miter lim="800000"/>
          </a:ln>
        </p:spPr>
      </p:sp>
      <p:sp>
        <p:nvSpPr>
          <p:cNvPr id="74755" name="Shape 345"/>
          <p:cNvSpPr>
            <a:spLocks noGrp="1"/>
          </p:cNvSpPr>
          <p:nvPr>
            <p:ph type="body" sz="quarter" idx="1"/>
          </p:nvPr>
        </p:nvSpPr>
        <p:spPr bwMode="auto">
          <a:noFill/>
        </p:spPr>
        <p:txBody>
          <a:bodyPr wrap="square" numCol="1" anchor="t" anchorCtr="0" compatLnSpc="1"/>
          <a:lstStyle/>
          <a:p>
            <a:endParaRPr lang="zh-CN"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hape 344"/>
          <p:cNvSpPr>
            <a:spLocks noGrp="1" noRot="1" noChangeAspect="1" noTextEdit="1"/>
          </p:cNvSpPr>
          <p:nvPr>
            <p:ph type="sldImg"/>
          </p:nvPr>
        </p:nvSpPr>
        <p:spPr bwMode="auto">
          <a:noFill/>
          <a:ln>
            <a:solidFill>
              <a:srgbClr val="000000"/>
            </a:solidFill>
            <a:miter lim="800000"/>
          </a:ln>
        </p:spPr>
      </p:sp>
      <p:sp>
        <p:nvSpPr>
          <p:cNvPr id="75779" name="Shape 345"/>
          <p:cNvSpPr>
            <a:spLocks noGrp="1"/>
          </p:cNvSpPr>
          <p:nvPr>
            <p:ph type="body" sz="quarter" idx="1"/>
          </p:nvPr>
        </p:nvSpPr>
        <p:spPr bwMode="auto">
          <a:noFill/>
        </p:spPr>
        <p:txBody>
          <a:bodyPr wrap="square" numCol="1" anchor="t" anchorCtr="0" compatLnSpc="1"/>
          <a:lstStyle/>
          <a:p>
            <a:endParaRPr lang="zh-CN"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p:sp>
      <p:sp>
        <p:nvSpPr>
          <p:cNvPr id="66563" name="Rectangle 3"/>
          <p:cNvSpPr>
            <a:spLocks noGrp="1" noChangeArrowheads="1"/>
          </p:cNvSpPr>
          <p:nvPr>
            <p:ph type="body" idx="1"/>
          </p:nvPr>
        </p:nvSpPr>
        <p:spPr>
          <a:noFill/>
        </p:spPr>
        <p:txBody>
          <a:bodyPr/>
          <a:lstStyle/>
          <a:p>
            <a:r>
              <a:rPr lang="zh-CN" altLang="en-US" smtClean="0"/>
              <a:t>我心里一直都在暗暗设想，天堂应该是图书馆的模样。</a:t>
            </a:r>
            <a:endParaRPr lang="zh-CN" altLang="en-US" smtClean="0"/>
          </a:p>
          <a:p>
            <a:r>
              <a:rPr lang="en-US" altLang="zh-CN" smtClean="0"/>
              <a:t>——</a:t>
            </a:r>
            <a:r>
              <a:rPr lang="zh-CN" altLang="en-US" smtClean="0"/>
              <a:t>摘自 博尔赫斯（阿根廷）</a:t>
            </a:r>
            <a:r>
              <a:rPr lang="en-US" altLang="zh-CN" smtClean="0"/>
              <a:t>《</a:t>
            </a:r>
            <a:r>
              <a:rPr lang="zh-CN" altLang="en-US" smtClean="0"/>
              <a:t>关于天赐的诗</a:t>
            </a:r>
            <a:r>
              <a:rPr lang="en-US" altLang="zh-CN" smtClean="0"/>
              <a:t>》</a:t>
            </a:r>
            <a:endParaRPr lang="en-US" altLang="zh-CN" smtClean="0"/>
          </a:p>
          <a:p>
            <a:r>
              <a:rPr lang="zh-CN" altLang="en-US" sz="1000" smtClean="0"/>
              <a:t>马克思为了写作</a:t>
            </a:r>
            <a:r>
              <a:rPr lang="en-US" altLang="zh-CN" sz="1000" smtClean="0"/>
              <a:t>《</a:t>
            </a:r>
            <a:r>
              <a:rPr lang="zh-CN" altLang="en-US" sz="1000" smtClean="0"/>
              <a:t>资本论</a:t>
            </a:r>
            <a:r>
              <a:rPr lang="en-US" altLang="zh-CN" sz="1000" smtClean="0"/>
              <a:t>》</a:t>
            </a:r>
            <a:r>
              <a:rPr lang="zh-CN" altLang="en-US" sz="1000" smtClean="0"/>
              <a:t>，他在大英博物馆的图书馆整整学习了</a:t>
            </a:r>
            <a:r>
              <a:rPr lang="en-US" altLang="zh-CN" sz="1000" smtClean="0"/>
              <a:t>25</a:t>
            </a:r>
            <a:r>
              <a:rPr lang="zh-CN" altLang="en-US" sz="1000" smtClean="0"/>
              <a:t>年之久，阅读了</a:t>
            </a:r>
            <a:r>
              <a:rPr lang="en-US" altLang="zh-CN" sz="1000" smtClean="0"/>
              <a:t>1500</a:t>
            </a:r>
            <a:r>
              <a:rPr lang="zh-CN" altLang="en-US" sz="1000" smtClean="0"/>
              <a:t>多种文献，做了</a:t>
            </a:r>
            <a:r>
              <a:rPr lang="en-US" altLang="zh-CN" sz="1000" smtClean="0"/>
              <a:t>14</a:t>
            </a:r>
            <a:r>
              <a:rPr lang="zh-CN" altLang="en-US" sz="1000" smtClean="0"/>
              <a:t>本厚厚的读书笔记和摘记。由于马克思每天按时去图书馆从事阅读和研究，图书馆工作人员特地固定一个座位给他坐。在读书时，马克思习惯用脚在地上来回搓动，座位下的水泥地竟给磨去了一层，留下清晰的脚印。这脚印，是马克思刻苦攻读的见证，是他凭借图书馆的知识宝库，揭示科学社会主义理论真理的印记。这脚印告诉我们，任何一个想在科学文化上有建树的人，都离不开图书馆。 </a:t>
            </a:r>
            <a:endParaRPr lang="zh-CN" altLang="en-US" sz="1000" smtClean="0"/>
          </a:p>
          <a:p>
            <a:r>
              <a:rPr lang="zh-CN" altLang="en-US" sz="1000" smtClean="0"/>
              <a:t>毛泽东与北大图书馆</a:t>
            </a:r>
            <a:r>
              <a:rPr lang="en-US" altLang="zh-CN" sz="1000" smtClean="0"/>
              <a:t>-</a:t>
            </a:r>
            <a:r>
              <a:rPr lang="zh-CN" altLang="en-US" sz="1000" smtClean="0"/>
              <a:t>建党伟业</a:t>
            </a:r>
            <a:endParaRPr lang="zh-CN" altLang="en-US" sz="1000" smtClean="0"/>
          </a:p>
          <a:p>
            <a:r>
              <a:rPr lang="zh-CN" altLang="en-US" sz="1000" smtClean="0"/>
              <a:t>神秘心理学</a:t>
            </a:r>
            <a:r>
              <a:rPr lang="en-US" altLang="zh-CN" sz="1000" smtClean="0"/>
              <a:t>-</a:t>
            </a:r>
            <a:r>
              <a:rPr lang="zh-CN" altLang="en-US" sz="1000" smtClean="0"/>
              <a:t>：</a:t>
            </a:r>
            <a:r>
              <a:rPr lang="en-US" altLang="zh-CN" sz="1000" smtClean="0"/>
              <a:t>【</a:t>
            </a:r>
            <a:r>
              <a:rPr lang="zh-CN" altLang="en-US" sz="1000" smtClean="0"/>
              <a:t>为什么在图书馆看书更有效率</a:t>
            </a:r>
            <a:r>
              <a:rPr lang="en-US" altLang="zh-CN" sz="1000" smtClean="0"/>
              <a:t>】</a:t>
            </a:r>
            <a:r>
              <a:rPr lang="zh-CN" altLang="en-US" sz="1000" smtClean="0"/>
              <a:t>在图书馆看书一方面最大限度减少外界刺激，使注意力集中，其次在肃静场所人们相互看到对方努力学习的样子，使得自身竞争心受刺激，这种心理学称之为</a:t>
            </a:r>
            <a:r>
              <a:rPr lang="en-US" altLang="zh-CN" sz="1000" smtClean="0"/>
              <a:t>【</a:t>
            </a:r>
            <a:r>
              <a:rPr lang="zh-CN" altLang="en-US" sz="1000" smtClean="0"/>
              <a:t>社会助长效应</a:t>
            </a:r>
            <a:r>
              <a:rPr lang="en-US" altLang="zh-CN" sz="1000" smtClean="0"/>
              <a:t>】</a:t>
            </a:r>
            <a:r>
              <a:rPr lang="zh-CN" altLang="en-US" sz="1000" smtClean="0"/>
              <a:t>实验证明存在竞争情况下，任务执行效率比独自一人要高。 </a:t>
            </a:r>
            <a:endParaRPr lang="en-US" sz="1000" smtClean="0"/>
          </a:p>
          <a:p>
            <a:r>
              <a:rPr lang="zh-CN" altLang="en-US" sz="1000" smtClean="0"/>
              <a:t>女孩对男孩说：“咱们分手吧”。男孩：“为什么？” 女孩：“考试周过了，图书馆的座位没用了”。男生：“可是我有两张回家软卧的票啊”。女孩：“讨厌，不早说，人家刚刚跟你开玩笑来着”。 </a:t>
            </a:r>
            <a:endParaRPr lang="zh-CN" altLang="en-US" sz="1000" smtClean="0"/>
          </a:p>
          <a:p>
            <a:r>
              <a:rPr lang="en-US" altLang="zh-CN" sz="1000" smtClean="0"/>
              <a:t>【</a:t>
            </a:r>
            <a:r>
              <a:rPr lang="zh-CN" altLang="en-US" sz="1000" smtClean="0"/>
              <a:t>人生双宝</a:t>
            </a:r>
            <a:r>
              <a:rPr lang="en-US" altLang="zh-CN" sz="1000" smtClean="0"/>
              <a:t>】1</a:t>
            </a:r>
            <a:r>
              <a:rPr lang="zh-CN" altLang="en-US" sz="1000" smtClean="0"/>
              <a:t>、结交两个好友：运动场，图书馆； </a:t>
            </a:r>
            <a:r>
              <a:rPr lang="en-US" altLang="zh-CN" sz="1000" smtClean="0"/>
              <a:t>2</a:t>
            </a:r>
            <a:r>
              <a:rPr lang="zh-CN" altLang="en-US" sz="1000" smtClean="0"/>
              <a:t>、配备两个医生：运动，乐观； </a:t>
            </a:r>
            <a:r>
              <a:rPr lang="en-US" altLang="zh-CN" sz="1000" smtClean="0"/>
              <a:t>3</a:t>
            </a:r>
            <a:r>
              <a:rPr lang="zh-CN" altLang="en-US" sz="1000" smtClean="0"/>
              <a:t>、练好两项本事：做人，做事； </a:t>
            </a:r>
            <a:r>
              <a:rPr lang="en-US" altLang="zh-CN" sz="1000" smtClean="0"/>
              <a:t>4</a:t>
            </a:r>
            <a:r>
              <a:rPr lang="zh-CN" altLang="en-US" sz="1000" smtClean="0"/>
              <a:t>、多吃两样东西：吃亏，吃苦； </a:t>
            </a:r>
            <a:r>
              <a:rPr lang="en-US" altLang="zh-CN" sz="1000" smtClean="0"/>
              <a:t>5</a:t>
            </a:r>
            <a:r>
              <a:rPr lang="zh-CN" altLang="en-US" sz="1000" smtClean="0"/>
              <a:t>、构建两个支柱：人文知识，科学素养； </a:t>
            </a:r>
            <a:r>
              <a:rPr lang="en-US" altLang="zh-CN" sz="1000" smtClean="0"/>
              <a:t>6</a:t>
            </a:r>
            <a:r>
              <a:rPr lang="zh-CN" altLang="en-US" sz="1000" smtClean="0"/>
              <a:t>、追求两个一致：兴趣和事业一致；爱情与婚姻一致 </a:t>
            </a:r>
            <a:endParaRPr lang="zh-CN" altLang="en-US" sz="1000" smtClean="0"/>
          </a:p>
          <a:p>
            <a:endParaRPr lang="zh-CN" altLang="en-US" sz="1000" smtClean="0"/>
          </a:p>
          <a:p>
            <a:r>
              <a:rPr lang="zh-CN" altLang="en-US" sz="1000" smtClean="0"/>
              <a:t>大运会就是个</a:t>
            </a:r>
            <a:r>
              <a:rPr lang="en-US" altLang="zh-CN" sz="1000" smtClean="0"/>
              <a:t>joke</a:t>
            </a:r>
            <a:r>
              <a:rPr lang="zh-CN" altLang="en-US" sz="1000" smtClean="0"/>
              <a:t>，竟然没有图书馆占座比赛、食堂插队比赛、保研路散步比赛、变声线答到比赛、日租房抢床位比赛、女生宿舍楼下静站比赛、翻宿舍墙头比赛，教室到食堂冲刺比赛、携带小抄过安检比赛，这还搞个毛大学生运动会啊。 </a:t>
            </a:r>
            <a:endParaRPr lang="zh-CN" altLang="en-US" sz="1000" smtClean="0"/>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9874" name="幻灯片图像占位符 1"/>
          <p:cNvSpPr>
            <a:spLocks noGrp="1" noRot="1" noChangeAspect="1" noChangeArrowheads="1" noTextEdit="1"/>
          </p:cNvSpPr>
          <p:nvPr>
            <p:ph type="sldImg" idx="4294967295"/>
          </p:nvPr>
        </p:nvSpPr>
        <p:spPr bwMode="auto">
          <a:noFill/>
          <a:ln>
            <a:solidFill>
              <a:srgbClr val="000000"/>
            </a:solidFill>
            <a:miter lim="800000"/>
          </a:ln>
        </p:spPr>
      </p:sp>
      <p:sp>
        <p:nvSpPr>
          <p:cNvPr id="79875"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smtClean="0"/>
          </a:p>
        </p:txBody>
      </p:sp>
      <p:sp>
        <p:nvSpPr>
          <p:cNvPr id="79876" name="灯片编号占位符 3"/>
          <p:cNvSpPr txBox="1">
            <a:spLocks noGrp="1" noChangeArrowheads="1"/>
          </p:cNvSpPr>
          <p:nvPr/>
        </p:nvSpPr>
        <p:spPr bwMode="auto">
          <a:xfrm>
            <a:off x="3884613" y="8685213"/>
            <a:ext cx="2971800" cy="458787"/>
          </a:xfrm>
          <a:prstGeom prst="rect">
            <a:avLst/>
          </a:prstGeom>
          <a:noFill/>
          <a:ln w="9525">
            <a:noFill/>
            <a:miter lim="800000"/>
          </a:ln>
        </p:spPr>
        <p:txBody>
          <a:bodyPr anchor="b"/>
          <a:lstStyle/>
          <a:p>
            <a:pPr algn="r">
              <a:buFont typeface="Arial" panose="020B0604020202020204" pitchFamily="34" charset="0"/>
              <a:buNone/>
            </a:pPr>
            <a:fld id="{9F165706-C86B-4C36-800D-4A0C86B03EBC}" type="slidenum">
              <a:rPr lang="zh-CN" altLang="en-US" sz="1200"/>
            </a:fld>
            <a:endParaRPr lang="zh-CN" altLang="en-US" sz="120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0898" name="幻灯片图像占位符 1"/>
          <p:cNvSpPr>
            <a:spLocks noGrp="1" noRot="1" noChangeAspect="1" noChangeArrowheads="1" noTextEdit="1"/>
          </p:cNvSpPr>
          <p:nvPr>
            <p:ph type="sldImg" idx="4294967295"/>
          </p:nvPr>
        </p:nvSpPr>
        <p:spPr bwMode="auto">
          <a:noFill/>
          <a:ln>
            <a:solidFill>
              <a:srgbClr val="000000"/>
            </a:solidFill>
            <a:miter lim="800000"/>
          </a:ln>
        </p:spPr>
      </p:sp>
      <p:sp>
        <p:nvSpPr>
          <p:cNvPr id="80899"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smtClean="0"/>
          </a:p>
        </p:txBody>
      </p:sp>
      <p:sp>
        <p:nvSpPr>
          <p:cNvPr id="80900" name="灯片编号占位符 3"/>
          <p:cNvSpPr txBox="1">
            <a:spLocks noGrp="1" noChangeArrowheads="1"/>
          </p:cNvSpPr>
          <p:nvPr/>
        </p:nvSpPr>
        <p:spPr bwMode="auto">
          <a:xfrm>
            <a:off x="3884613" y="8685213"/>
            <a:ext cx="2971800" cy="458787"/>
          </a:xfrm>
          <a:prstGeom prst="rect">
            <a:avLst/>
          </a:prstGeom>
          <a:noFill/>
          <a:ln w="9525">
            <a:noFill/>
            <a:miter lim="800000"/>
          </a:ln>
        </p:spPr>
        <p:txBody>
          <a:bodyPr anchor="b"/>
          <a:lstStyle/>
          <a:p>
            <a:pPr algn="r">
              <a:buFont typeface="Arial" panose="020B0604020202020204" pitchFamily="34" charset="0"/>
              <a:buNone/>
            </a:pPr>
            <a:fld id="{C4FAC300-F062-4256-92D3-16610C07DD3C}" type="slidenum">
              <a:rPr lang="zh-CN" altLang="en-US" sz="1200"/>
            </a:fld>
            <a:endParaRPr lang="zh-CN" altLang="en-US" sz="120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ChangeArrowheads="1" noTextEdit="1"/>
          </p:cNvSpPr>
          <p:nvPr>
            <p:ph type="sldImg" idx="4294967295"/>
          </p:nvPr>
        </p:nvSpPr>
        <p:spPr bwMode="auto">
          <a:noFill/>
          <a:ln>
            <a:solidFill>
              <a:srgbClr val="000000"/>
            </a:solidFill>
            <a:miter lim="800000"/>
          </a:ln>
        </p:spPr>
      </p:sp>
      <p:sp>
        <p:nvSpPr>
          <p:cNvPr id="81923"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81924" name="灯片编号占位符 3"/>
          <p:cNvSpPr>
            <a:spLocks noGrp="1" noChangeArrowheads="1"/>
          </p:cNvSpPr>
          <p:nvPr>
            <p:ph type="sldNum" sz="quarter" idx="5"/>
          </p:nvPr>
        </p:nvSpPr>
        <p:spPr bwMode="auto">
          <a:noFill/>
          <a:ln>
            <a:miter lim="800000"/>
          </a:ln>
        </p:spPr>
        <p:txBody>
          <a:bodyPr/>
          <a:lstStyle/>
          <a:p>
            <a:fld id="{E452DCF4-9961-45F0-869A-A792F02FBC83}" type="slidenum">
              <a:rPr lang="zh-CN" altLang="en-US" smtClean="0"/>
            </a:fld>
            <a:endParaRPr lang="zh-CN"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ChangeArrowheads="1" noTextEdit="1"/>
          </p:cNvSpPr>
          <p:nvPr>
            <p:ph type="sldImg" idx="4294967295"/>
          </p:nvPr>
        </p:nvSpPr>
        <p:spPr bwMode="auto">
          <a:noFill/>
          <a:ln>
            <a:solidFill>
              <a:srgbClr val="000000"/>
            </a:solidFill>
            <a:miter lim="800000"/>
          </a:ln>
        </p:spPr>
      </p:sp>
      <p:sp>
        <p:nvSpPr>
          <p:cNvPr id="82947"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82948" name="灯片编号占位符 3"/>
          <p:cNvSpPr>
            <a:spLocks noGrp="1" noChangeArrowheads="1"/>
          </p:cNvSpPr>
          <p:nvPr>
            <p:ph type="sldNum" sz="quarter" idx="5"/>
          </p:nvPr>
        </p:nvSpPr>
        <p:spPr bwMode="auto">
          <a:noFill/>
          <a:ln>
            <a:miter lim="800000"/>
          </a:ln>
        </p:spPr>
        <p:txBody>
          <a:bodyPr/>
          <a:lstStyle/>
          <a:p>
            <a:fld id="{42D85F5C-AD18-48E1-A6FD-1A2564C515F5}" type="slidenum">
              <a:rPr lang="zh-CN" altLang="en-US" smtClean="0"/>
            </a:fld>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3970" name="幻灯片图像占位符 1"/>
          <p:cNvSpPr>
            <a:spLocks noGrp="1" noRot="1" noChangeAspect="1" noChangeArrowheads="1" noTextEdit="1"/>
          </p:cNvSpPr>
          <p:nvPr>
            <p:ph type="sldImg" idx="4294967295"/>
          </p:nvPr>
        </p:nvSpPr>
        <p:spPr bwMode="auto">
          <a:noFill/>
          <a:ln>
            <a:solidFill>
              <a:srgbClr val="000000"/>
            </a:solidFill>
            <a:miter lim="800000"/>
          </a:ln>
        </p:spPr>
      </p:sp>
      <p:sp>
        <p:nvSpPr>
          <p:cNvPr id="83971"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smtClean="0"/>
          </a:p>
        </p:txBody>
      </p:sp>
      <p:sp>
        <p:nvSpPr>
          <p:cNvPr id="83972" name="灯片编号占位符 3"/>
          <p:cNvSpPr txBox="1">
            <a:spLocks noGrp="1" noChangeArrowheads="1"/>
          </p:cNvSpPr>
          <p:nvPr/>
        </p:nvSpPr>
        <p:spPr bwMode="auto">
          <a:xfrm>
            <a:off x="3884613" y="8685213"/>
            <a:ext cx="2971800" cy="458787"/>
          </a:xfrm>
          <a:prstGeom prst="rect">
            <a:avLst/>
          </a:prstGeom>
          <a:noFill/>
          <a:ln w="9525">
            <a:noFill/>
            <a:miter lim="800000"/>
          </a:ln>
        </p:spPr>
        <p:txBody>
          <a:bodyPr anchor="b"/>
          <a:lstStyle/>
          <a:p>
            <a:pPr algn="r">
              <a:buFont typeface="Arial" panose="020B0604020202020204" pitchFamily="34" charset="0"/>
              <a:buNone/>
            </a:pPr>
            <a:fld id="{AF590460-3A86-4FBD-BBA9-37E1A0C6EE45}" type="slidenum">
              <a:rPr lang="zh-CN" altLang="en-US" sz="1200"/>
            </a:fld>
            <a:endParaRPr lang="zh-CN" altLang="en-US" sz="120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ChangeArrowheads="1" noTextEdit="1"/>
          </p:cNvSpPr>
          <p:nvPr>
            <p:ph type="sldImg" idx="4294967295"/>
          </p:nvPr>
        </p:nvSpPr>
        <p:spPr bwMode="auto">
          <a:noFill/>
          <a:ln>
            <a:solidFill>
              <a:srgbClr val="000000"/>
            </a:solidFill>
            <a:miter lim="800000"/>
          </a:ln>
        </p:spPr>
      </p:sp>
      <p:sp>
        <p:nvSpPr>
          <p:cNvPr id="84995"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84996" name="灯片编号占位符 3"/>
          <p:cNvSpPr>
            <a:spLocks noGrp="1" noChangeArrowheads="1"/>
          </p:cNvSpPr>
          <p:nvPr>
            <p:ph type="sldNum" sz="quarter" idx="5"/>
          </p:nvPr>
        </p:nvSpPr>
        <p:spPr bwMode="auto">
          <a:noFill/>
          <a:ln>
            <a:miter lim="800000"/>
          </a:ln>
        </p:spPr>
        <p:txBody>
          <a:bodyPr/>
          <a:lstStyle/>
          <a:p>
            <a:fld id="{14E9E70D-E934-441F-999E-23C725C7A66D}" type="slidenum">
              <a:rPr lang="zh-CN" altLang="en-US" smtClean="0"/>
            </a:fld>
            <a:endParaRPr lang="zh-CN"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ChangeArrowheads="1" noTextEdit="1"/>
          </p:cNvSpPr>
          <p:nvPr>
            <p:ph type="sldImg" idx="4294967295"/>
          </p:nvPr>
        </p:nvSpPr>
        <p:spPr bwMode="auto">
          <a:noFill/>
          <a:ln>
            <a:solidFill>
              <a:srgbClr val="000000"/>
            </a:solidFill>
            <a:miter lim="800000"/>
          </a:ln>
        </p:spPr>
      </p:sp>
      <p:sp>
        <p:nvSpPr>
          <p:cNvPr id="86019"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86020" name="灯片编号占位符 3"/>
          <p:cNvSpPr>
            <a:spLocks noGrp="1" noChangeArrowheads="1"/>
          </p:cNvSpPr>
          <p:nvPr>
            <p:ph type="sldNum" sz="quarter" idx="5"/>
          </p:nvPr>
        </p:nvSpPr>
        <p:spPr bwMode="auto">
          <a:noFill/>
          <a:ln>
            <a:miter lim="800000"/>
          </a:ln>
        </p:spPr>
        <p:txBody>
          <a:bodyPr/>
          <a:lstStyle/>
          <a:p>
            <a:fld id="{CB5F2FD0-B017-4A94-8D0F-3725764B754B}" type="slidenum">
              <a:rPr lang="zh-CN" altLang="en-US" smtClean="0"/>
            </a:fld>
            <a:endParaRPr lang="zh-CN"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bwMode="auto">
          <a:noFill/>
          <a:ln>
            <a:solidFill>
              <a:srgbClr val="000000"/>
            </a:solidFill>
            <a:miter lim="800000"/>
          </a:ln>
        </p:spPr>
      </p:sp>
      <p:sp>
        <p:nvSpPr>
          <p:cNvPr id="87043"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zh-CN" altLang="en-US" smtClean="0"/>
              <a:t>数字图书馆时代  我们都做了哪些工作和项目   基本涵盖这六大块     有些馆还在采用条码系统</a:t>
            </a:r>
            <a:endParaRPr lang="zh-CN" altLang="en-US" smtClean="0"/>
          </a:p>
        </p:txBody>
      </p:sp>
      <p:sp>
        <p:nvSpPr>
          <p:cNvPr id="87044" name="灯片编号占位符 3"/>
          <p:cNvSpPr>
            <a:spLocks noGrp="1"/>
          </p:cNvSpPr>
          <p:nvPr>
            <p:ph type="sldNum" sz="quarter" idx="5"/>
          </p:nvPr>
        </p:nvSpPr>
        <p:spPr bwMode="auto">
          <a:noFill/>
          <a:ln>
            <a:miter lim="800000"/>
          </a:ln>
        </p:spPr>
        <p:txBody>
          <a:bodyPr/>
          <a:lstStyle/>
          <a:p>
            <a:fld id="{265357D9-2356-4953-B6F4-BD203CA49D93}" type="slidenum">
              <a:rPr lang="zh-CN" altLang="en-US" smtClean="0"/>
            </a:fld>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CFBAA-4F33-4BF6-B348-50D59E4A3B0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noProof="1" smtClean="0"/>
              <a:t>单击此处编辑母版标题样式</a:t>
            </a:r>
            <a:endParaRPr lang="zh-CN" altLang="en-US" noProof="1"/>
          </a:p>
        </p:txBody>
      </p:sp>
      <p:sp>
        <p:nvSpPr>
          <p:cNvPr id="3" name="表格占位符 2"/>
          <p:cNvSpPr>
            <a:spLocks noGrp="1"/>
          </p:cNvSpPr>
          <p:nvPr>
            <p:ph type="tbl" idx="1"/>
          </p:nvPr>
        </p:nvSpPr>
        <p:spPr>
          <a:xfrm>
            <a:off x="609600" y="1600201"/>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 typeface="Calibri" panose="020F0502020204030204" pitchFamily="34" charset="0"/>
              <a:buChar char="•"/>
              <a:defRPr/>
            </a:pPr>
            <a:endParaRPr kumimoji="0" lang="zh-CN" altLang="en-US" sz="3200" b="0" i="0" u="none" strike="noStrike" kern="0" cap="none" spc="0" normalizeH="0" baseline="0" noProof="0" smtClean="0">
              <a:ln>
                <a:noFill/>
              </a:ln>
              <a:solidFill>
                <a:schemeClr val="tx1"/>
              </a:solidFill>
              <a:effectLst/>
              <a:uLnTx/>
              <a:uFillTx/>
              <a:latin typeface="宋体" panose="02010600030101010101" pitchFamily="2" charset="-122"/>
              <a:ea typeface="+mn-ea"/>
              <a:cs typeface="宋体" panose="02010600030101010101" pitchFamily="2" charset="-122"/>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180C721-00F0-49A5-8986-DFDB39C600B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C8E5C5-05D3-4171-9F3F-3701313637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20000"/>
                <a:lumOff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0C721-00F0-49A5-8986-DFDB39C600B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8E5C5-05D3-4171-9F3F-3701313637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1" Type="http://schemas.openxmlformats.org/officeDocument/2006/relationships/notesSlide" Target="../notesSlides/notesSlide1.xml"/><Relationship Id="rId20" Type="http://schemas.openxmlformats.org/officeDocument/2006/relationships/slideLayout" Target="../slideLayouts/slideLayout2.xml"/><Relationship Id="rId2" Type="http://schemas.openxmlformats.org/officeDocument/2006/relationships/tags" Target="../tags/tag2.xml"/><Relationship Id="rId19" Type="http://schemas.openxmlformats.org/officeDocument/2006/relationships/image" Target="../media/image1.jpeg"/><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8.xml"/><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hyperlink" Target="http://www.hetaodaxue.com/tsg/" TargetMode="External"/><Relationship Id="rId2" Type="http://schemas.openxmlformats.org/officeDocument/2006/relationships/image" Target="../media/image15.png"/><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hyperlink" Target="https://findhetaodaxue.libsp.com/" TargetMode="Externa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7.jpe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hyperlink" Target="https://findhetaodaxue.libsp.com/"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37.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image" Target="../media/image38.jpe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2.pn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image" Target="../media/image45.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7.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51.pn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38.jpe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38.jpe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38.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61.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tags" Target="../tags/tag21.xml"/><Relationship Id="rId3" Type="http://schemas.openxmlformats.org/officeDocument/2006/relationships/image" Target="../media/image2.png"/><Relationship Id="rId2" Type="http://schemas.openxmlformats.org/officeDocument/2006/relationships/hyperlink" Target="http://hetaossp.dayainfo.com/" TargetMode="External"/><Relationship Id="rId1" Type="http://schemas.openxmlformats.org/officeDocument/2006/relationships/image" Target="../media/image66.jpe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tags" Target="../tags/tag22.xml"/><Relationship Id="rId2" Type="http://schemas.openxmlformats.org/officeDocument/2006/relationships/image" Target="../media/image2.png"/><Relationship Id="rId1"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 Target="slide63.xml"/></Relationships>
</file>

<file path=ppt/slides/_rels/slide71.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hyperlink" Target="http://192.168.12.5:8089/" TargetMode="Externa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71.jpe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tags" Target="../tags/tag23.xml"/><Relationship Id="rId2" Type="http://schemas.openxmlformats.org/officeDocument/2006/relationships/image" Target="../media/image2.png"/><Relationship Id="rId1" Type="http://schemas.openxmlformats.org/officeDocument/2006/relationships/image" Target="../media/image72.pn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7.xml"/><Relationship Id="rId6"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79.png"/><Relationship Id="rId2" Type="http://schemas.openxmlformats.org/officeDocument/2006/relationships/image" Target="../media/image52.png"/><Relationship Id="rId1" Type="http://schemas.openxmlformats.org/officeDocument/2006/relationships/image" Target="../media/image78.png"/></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1.jpeg"/><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淘宝网chenying0907出品 3"/>
          <p:cNvSpPr/>
          <p:nvPr>
            <p:custDataLst>
              <p:tags r:id="rId1"/>
            </p:custDataLst>
          </p:nvPr>
        </p:nvSpPr>
        <p:spPr>
          <a:xfrm>
            <a:off x="0" y="2639505"/>
            <a:ext cx="311085" cy="25452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_淘宝网chenying0907出品 4"/>
          <p:cNvSpPr/>
          <p:nvPr>
            <p:custDataLst>
              <p:tags r:id="rId2"/>
            </p:custDataLst>
          </p:nvPr>
        </p:nvSpPr>
        <p:spPr>
          <a:xfrm>
            <a:off x="7722124" y="2639505"/>
            <a:ext cx="311085" cy="25452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PA_淘宝网chenying0907出品 7"/>
          <p:cNvSpPr/>
          <p:nvPr>
            <p:custDataLst>
              <p:tags r:id="rId3"/>
            </p:custDataLst>
          </p:nvPr>
        </p:nvSpPr>
        <p:spPr>
          <a:xfrm>
            <a:off x="8062274" y="3185887"/>
            <a:ext cx="386499" cy="1980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flip="none" rotWithShape="1">
            <a:gsLst>
              <a:gs pos="0">
                <a:schemeClr val="bg1">
                  <a:lumMod val="85000"/>
                </a:schemeClr>
              </a:gs>
              <a:gs pos="46000">
                <a:schemeClr val="bg1">
                  <a:lumMod val="75000"/>
                </a:schemeClr>
              </a:gs>
              <a:gs pos="100000">
                <a:schemeClr val="bg1">
                  <a:lumMod val="50000"/>
                </a:schemeClr>
              </a:gs>
            </a:gsLst>
            <a:path path="circle">
              <a:fillToRect l="50000" t="130000" r="50000" b="-30000"/>
            </a:path>
            <a:tileRect/>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PA_直接连接符 9"/>
          <p:cNvCxnSpPr/>
          <p:nvPr>
            <p:custDataLst>
              <p:tags r:id="rId4"/>
            </p:custDataLst>
          </p:nvPr>
        </p:nvCxnSpPr>
        <p:spPr>
          <a:xfrm>
            <a:off x="8033209" y="5184742"/>
            <a:ext cx="4158791"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PA_淘宝网chenying0907出品 10"/>
          <p:cNvSpPr/>
          <p:nvPr>
            <p:custDataLst>
              <p:tags r:id="rId5"/>
            </p:custDataLst>
          </p:nvPr>
        </p:nvSpPr>
        <p:spPr>
          <a:xfrm>
            <a:off x="8467623" y="3257887"/>
            <a:ext cx="386499" cy="1908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flip="none" rotWithShape="1">
            <a:gsLst>
              <a:gs pos="0">
                <a:schemeClr val="bg1">
                  <a:lumMod val="85000"/>
                </a:schemeClr>
              </a:gs>
              <a:gs pos="46000">
                <a:schemeClr val="bg1">
                  <a:lumMod val="75000"/>
                </a:schemeClr>
              </a:gs>
              <a:gs pos="100000">
                <a:schemeClr val="bg1">
                  <a:lumMod val="50000"/>
                </a:schemeClr>
              </a:gs>
            </a:gsLst>
            <a:path path="circle">
              <a:fillToRect l="50000" t="130000" r="50000" b="-30000"/>
            </a:path>
            <a:tileRect/>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_淘宝网chenying0907出品 11"/>
          <p:cNvSpPr/>
          <p:nvPr>
            <p:custDataLst>
              <p:tags r:id="rId6"/>
            </p:custDataLst>
          </p:nvPr>
        </p:nvSpPr>
        <p:spPr>
          <a:xfrm>
            <a:off x="8880982" y="3257887"/>
            <a:ext cx="386499" cy="1908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flip="none" rotWithShape="1">
            <a:gsLst>
              <a:gs pos="0">
                <a:schemeClr val="bg1">
                  <a:lumMod val="85000"/>
                </a:schemeClr>
              </a:gs>
              <a:gs pos="46000">
                <a:schemeClr val="bg1">
                  <a:lumMod val="75000"/>
                </a:schemeClr>
              </a:gs>
              <a:gs pos="100000">
                <a:schemeClr val="bg1">
                  <a:lumMod val="50000"/>
                </a:schemeClr>
              </a:gs>
            </a:gsLst>
            <a:path path="circle">
              <a:fillToRect l="50000" t="130000" r="50000" b="-30000"/>
            </a:path>
            <a:tileRect/>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PA_淘宝网chenying0907出品 12"/>
          <p:cNvSpPr/>
          <p:nvPr>
            <p:custDataLst>
              <p:tags r:id="rId7"/>
            </p:custDataLst>
          </p:nvPr>
        </p:nvSpPr>
        <p:spPr>
          <a:xfrm>
            <a:off x="9287066" y="3293887"/>
            <a:ext cx="386499" cy="1872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flip="none" rotWithShape="1">
            <a:gsLst>
              <a:gs pos="0">
                <a:schemeClr val="bg1">
                  <a:lumMod val="85000"/>
                </a:schemeClr>
              </a:gs>
              <a:gs pos="46000">
                <a:schemeClr val="bg1">
                  <a:lumMod val="75000"/>
                </a:schemeClr>
              </a:gs>
              <a:gs pos="100000">
                <a:schemeClr val="bg1">
                  <a:lumMod val="50000"/>
                </a:schemeClr>
              </a:gs>
            </a:gsLst>
            <a:path path="circle">
              <a:fillToRect l="50000" t="130000" r="50000" b="-30000"/>
            </a:path>
            <a:tileRect/>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淘宝网chenying0907出品 13"/>
          <p:cNvSpPr/>
          <p:nvPr>
            <p:custDataLst>
              <p:tags r:id="rId8"/>
            </p:custDataLst>
          </p:nvPr>
        </p:nvSpPr>
        <p:spPr>
          <a:xfrm>
            <a:off x="9712735" y="3329887"/>
            <a:ext cx="386499" cy="1836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a:gsLst>
              <a:gs pos="0">
                <a:schemeClr val="bg1">
                  <a:lumMod val="85000"/>
                </a:schemeClr>
              </a:gs>
              <a:gs pos="46000">
                <a:schemeClr val="bg1">
                  <a:lumMod val="75000"/>
                </a:schemeClr>
              </a:gs>
              <a:gs pos="100000">
                <a:schemeClr val="bg1">
                  <a:lumMod val="50000"/>
                </a:schemeClr>
              </a:gs>
            </a:gsLst>
            <a:path path="circle">
              <a:fillToRect l="50000" t="130000" r="50000" b="-30000"/>
            </a:path>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A_淘宝网chenying0907出品 14"/>
          <p:cNvSpPr/>
          <p:nvPr>
            <p:custDataLst>
              <p:tags r:id="rId9"/>
            </p:custDataLst>
          </p:nvPr>
        </p:nvSpPr>
        <p:spPr>
          <a:xfrm>
            <a:off x="10135328" y="3365887"/>
            <a:ext cx="386499" cy="1800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a:gsLst>
              <a:gs pos="0">
                <a:schemeClr val="bg1">
                  <a:lumMod val="85000"/>
                </a:schemeClr>
              </a:gs>
              <a:gs pos="46000">
                <a:schemeClr val="bg1">
                  <a:lumMod val="75000"/>
                </a:schemeClr>
              </a:gs>
              <a:gs pos="100000">
                <a:schemeClr val="bg1">
                  <a:lumMod val="50000"/>
                </a:schemeClr>
              </a:gs>
            </a:gsLst>
            <a:path path="circle">
              <a:fillToRect l="50000" t="130000" r="50000" b="-30000"/>
            </a:path>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_淘宝网chenying0907出品 15"/>
          <p:cNvSpPr/>
          <p:nvPr>
            <p:custDataLst>
              <p:tags r:id="rId10"/>
            </p:custDataLst>
          </p:nvPr>
        </p:nvSpPr>
        <p:spPr>
          <a:xfrm rot="20959521">
            <a:off x="10678524" y="3417043"/>
            <a:ext cx="386499" cy="1728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a:gsLst>
              <a:gs pos="0">
                <a:schemeClr val="bg1">
                  <a:lumMod val="85000"/>
                </a:schemeClr>
              </a:gs>
              <a:gs pos="46000">
                <a:schemeClr val="bg1">
                  <a:lumMod val="75000"/>
                </a:schemeClr>
              </a:gs>
              <a:gs pos="100000">
                <a:schemeClr val="bg1">
                  <a:lumMod val="50000"/>
                </a:schemeClr>
              </a:gs>
            </a:gsLst>
            <a:path path="circle">
              <a:fillToRect l="50000" t="130000" r="50000" b="-30000"/>
            </a:path>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淘宝网chenying0907出品 16"/>
          <p:cNvSpPr/>
          <p:nvPr>
            <p:custDataLst>
              <p:tags r:id="rId11"/>
            </p:custDataLst>
          </p:nvPr>
        </p:nvSpPr>
        <p:spPr>
          <a:xfrm rot="19779136">
            <a:off x="11359082" y="3458639"/>
            <a:ext cx="386499" cy="1728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a:gsLst>
              <a:gs pos="0">
                <a:schemeClr val="bg1">
                  <a:lumMod val="85000"/>
                </a:schemeClr>
              </a:gs>
              <a:gs pos="46000">
                <a:schemeClr val="bg1">
                  <a:lumMod val="75000"/>
                </a:schemeClr>
              </a:gs>
              <a:gs pos="100000">
                <a:schemeClr val="bg1">
                  <a:lumMod val="50000"/>
                </a:schemeClr>
              </a:gs>
            </a:gsLst>
            <a:path path="circle">
              <a:fillToRect l="50000" t="130000" r="50000" b="-30000"/>
            </a:path>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PA_直接连接符 17"/>
          <p:cNvCxnSpPr/>
          <p:nvPr>
            <p:custDataLst>
              <p:tags r:id="rId12"/>
            </p:custDataLst>
          </p:nvPr>
        </p:nvCxnSpPr>
        <p:spPr>
          <a:xfrm>
            <a:off x="311085" y="5184742"/>
            <a:ext cx="7411039" cy="0"/>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PA_直接连接符 19"/>
          <p:cNvCxnSpPr/>
          <p:nvPr>
            <p:custDataLst>
              <p:tags r:id="rId13"/>
            </p:custDataLst>
          </p:nvPr>
        </p:nvCxnSpPr>
        <p:spPr>
          <a:xfrm>
            <a:off x="311084" y="2658359"/>
            <a:ext cx="7411039" cy="0"/>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PA_直接连接符 20"/>
          <p:cNvCxnSpPr/>
          <p:nvPr>
            <p:custDataLst>
              <p:tags r:id="rId14"/>
            </p:custDataLst>
          </p:nvPr>
        </p:nvCxnSpPr>
        <p:spPr>
          <a:xfrm>
            <a:off x="311083" y="4451022"/>
            <a:ext cx="7411039" cy="0"/>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PA_淘宝网chenying0907出品 21"/>
          <p:cNvSpPr txBox="1"/>
          <p:nvPr>
            <p:custDataLst>
              <p:tags r:id="rId15"/>
            </p:custDataLst>
          </p:nvPr>
        </p:nvSpPr>
        <p:spPr>
          <a:xfrm>
            <a:off x="1133690" y="2954526"/>
            <a:ext cx="5888542" cy="1200329"/>
          </a:xfrm>
          <a:prstGeom prst="rect">
            <a:avLst/>
          </a:prstGeom>
          <a:noFill/>
        </p:spPr>
        <p:txBody>
          <a:bodyPr wrap="square" rtlCol="0">
            <a:spAutoFit/>
          </a:bodyPr>
          <a:lstStyle/>
          <a:p>
            <a:r>
              <a:rPr lang="zh-CN" altLang="en-US" sz="7200" b="1" dirty="0" smtClean="0">
                <a:solidFill>
                  <a:schemeClr val="accent1">
                    <a:lumMod val="50000"/>
                  </a:schemeClr>
                </a:solidFill>
                <a:latin typeface="微软雅黑" panose="020B0503020204020204" pitchFamily="34" charset="-122"/>
                <a:ea typeface="微软雅黑" panose="020B0503020204020204" pitchFamily="34" charset="-122"/>
              </a:rPr>
              <a:t>入馆教育培训</a:t>
            </a:r>
            <a:endParaRPr lang="zh-CN" altLang="en-US" sz="72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3" name="PA_淘宝网chenying0907出品 22"/>
          <p:cNvSpPr txBox="1"/>
          <p:nvPr>
            <p:custDataLst>
              <p:tags r:id="rId16"/>
            </p:custDataLst>
          </p:nvPr>
        </p:nvSpPr>
        <p:spPr>
          <a:xfrm>
            <a:off x="869155" y="4587049"/>
            <a:ext cx="2432115"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主讲人</a:t>
            </a:r>
            <a:r>
              <a:rPr lang="zh-CN" altLang="en-US"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24" name="PA_淘宝网chenying0907出品 23"/>
          <p:cNvSpPr txBox="1"/>
          <p:nvPr>
            <p:custDataLst>
              <p:tags r:id="rId17"/>
            </p:custDataLst>
          </p:nvPr>
        </p:nvSpPr>
        <p:spPr>
          <a:xfrm>
            <a:off x="3828062" y="4587049"/>
            <a:ext cx="3616066"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电话</a:t>
            </a:r>
            <a:r>
              <a:rPr lang="zh-CN" altLang="en-US"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26" name="PA_淘宝网chenying0907出品 25"/>
          <p:cNvSpPr txBox="1"/>
          <p:nvPr>
            <p:custDataLst>
              <p:tags r:id="rId18"/>
            </p:custDataLst>
          </p:nvPr>
        </p:nvSpPr>
        <p:spPr>
          <a:xfrm>
            <a:off x="1571452" y="387305"/>
            <a:ext cx="5427225" cy="830997"/>
          </a:xfrm>
          <a:prstGeom prst="rect">
            <a:avLst/>
          </a:prstGeom>
          <a:noFill/>
        </p:spPr>
        <p:txBody>
          <a:bodyPr wrap="square" rtlCol="0">
            <a:spAutoFit/>
          </a:bodyPr>
          <a:lstStyle/>
          <a:p>
            <a:r>
              <a:rPr lang="zh-CN" altLang="en-US" sz="2400" b="1" dirty="0" smtClean="0">
                <a:latin typeface="华文行楷" panose="02010800040101010101" pitchFamily="2" charset="-122"/>
                <a:ea typeface="华文行楷" panose="02010800040101010101" pitchFamily="2" charset="-122"/>
              </a:rPr>
              <a:t>河套学院图书馆</a:t>
            </a:r>
            <a:r>
              <a:rPr lang="en-US" altLang="zh-CN" sz="2400" b="1" dirty="0" smtClean="0">
                <a:latin typeface="华文行楷" panose="02010800040101010101" pitchFamily="2" charset="-122"/>
                <a:ea typeface="华文行楷" panose="02010800040101010101" pitchFamily="2" charset="-122"/>
              </a:rPr>
              <a:t>    </a:t>
            </a:r>
            <a:r>
              <a:rPr lang="en-US" altLang="zh-CN" sz="2400" b="1" dirty="0" smtClean="0">
                <a:latin typeface="+mn-ea"/>
              </a:rPr>
              <a:t>http://www.hetaodaxue.com/tsg/</a:t>
            </a:r>
            <a:endParaRPr lang="zh-CN" altLang="en-US" sz="2400" b="1" dirty="0">
              <a:latin typeface="+mn-ea"/>
            </a:endParaRPr>
          </a:p>
        </p:txBody>
      </p:sp>
      <p:pic>
        <p:nvPicPr>
          <p:cNvPr id="1026" name="Picture 2" descr="D:\工作相关\其他\学校logo.jpg"/>
          <p:cNvPicPr>
            <a:picLocks noChangeAspect="1" noChangeArrowheads="1"/>
          </p:cNvPicPr>
          <p:nvPr/>
        </p:nvPicPr>
        <p:blipFill>
          <a:blip r:embed="rId19" cstate="print"/>
          <a:srcRect/>
          <a:stretch>
            <a:fillRect/>
          </a:stretch>
        </p:blipFill>
        <p:spPr bwMode="auto">
          <a:xfrm>
            <a:off x="0" y="0"/>
            <a:ext cx="1519115" cy="15191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500"/>
                            </p:stCondLst>
                            <p:childTnLst>
                              <p:par>
                                <p:cTn id="13" presetID="29" presetClass="entr" presetSubtype="0" fill="hold" grpId="1"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2"/>
                                          </p:val>
                                        </p:tav>
                                        <p:tav tm="100000">
                                          <p:val>
                                            <p:strVal val="#ppt_x"/>
                                          </p:val>
                                        </p:tav>
                                      </p:tavLst>
                                    </p:anim>
                                    <p:anim calcmode="lin" valueType="num">
                                      <p:cBhvr>
                                        <p:cTn id="16"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7" dur="1000"/>
                                        <p:tgtEl>
                                          <p:spTgt spid="4"/>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ppt_x</p:attrName>
                                        </p:attrNameLst>
                                      </p:cBhvr>
                                      <p:tavLst>
                                        <p:tav tm="0">
                                          <p:val>
                                            <p:strVal val="#ppt_x-.2"/>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5"/>
                                        </p:tgtEl>
                                      </p:cBhvr>
                                    </p:animEffect>
                                  </p:childTnLst>
                                </p:cTn>
                              </p:par>
                            </p:childTnLst>
                          </p:cTn>
                        </p:par>
                        <p:par>
                          <p:cTn id="23" fill="hold">
                            <p:stCondLst>
                              <p:cond delay="35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4000"/>
                            </p:stCondLst>
                            <p:childTnLst>
                              <p:par>
                                <p:cTn id="28" presetID="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4500"/>
                            </p:stCondLst>
                            <p:childTnLst>
                              <p:par>
                                <p:cTn id="33" presetID="2" presetClass="entr" presetSubtype="2"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par>
                          <p:cTn id="37" fill="hold">
                            <p:stCondLst>
                              <p:cond delay="5000"/>
                            </p:stCondLst>
                            <p:childTnLst>
                              <p:par>
                                <p:cTn id="38" presetID="2" presetClass="entr" presetSubtype="2"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childTnLst>
                          </p:cTn>
                        </p:par>
                        <p:par>
                          <p:cTn id="42" fill="hold">
                            <p:stCondLst>
                              <p:cond delay="5500"/>
                            </p:stCondLst>
                            <p:childTnLst>
                              <p:par>
                                <p:cTn id="43" presetID="2" presetClass="entr" presetSubtype="2"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par>
                          <p:cTn id="47" fill="hold">
                            <p:stCondLst>
                              <p:cond delay="6000"/>
                            </p:stCondLst>
                            <p:childTnLst>
                              <p:par>
                                <p:cTn id="48" presetID="2" presetClass="entr" presetSubtype="2"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1+#ppt_w/2"/>
                                          </p:val>
                                        </p:tav>
                                        <p:tav tm="100000">
                                          <p:val>
                                            <p:strVal val="#ppt_x"/>
                                          </p:val>
                                        </p:tav>
                                      </p:tavLst>
                                    </p:anim>
                                    <p:anim calcmode="lin" valueType="num">
                                      <p:cBhvr additive="base">
                                        <p:cTn id="51" dur="500" fill="hold"/>
                                        <p:tgtEl>
                                          <p:spTgt spid="14"/>
                                        </p:tgtEl>
                                        <p:attrNameLst>
                                          <p:attrName>ppt_y</p:attrName>
                                        </p:attrNameLst>
                                      </p:cBhvr>
                                      <p:tavLst>
                                        <p:tav tm="0">
                                          <p:val>
                                            <p:strVal val="#ppt_y"/>
                                          </p:val>
                                        </p:tav>
                                        <p:tav tm="100000">
                                          <p:val>
                                            <p:strVal val="#ppt_y"/>
                                          </p:val>
                                        </p:tav>
                                      </p:tavLst>
                                    </p:anim>
                                  </p:childTnLst>
                                </p:cTn>
                              </p:par>
                            </p:childTnLst>
                          </p:cTn>
                        </p:par>
                        <p:par>
                          <p:cTn id="52" fill="hold">
                            <p:stCondLst>
                              <p:cond delay="6500"/>
                            </p:stCondLst>
                            <p:childTnLst>
                              <p:par>
                                <p:cTn id="53" presetID="2" presetClass="entr" presetSubtype="2"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1+#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par>
                          <p:cTn id="57" fill="hold">
                            <p:stCondLst>
                              <p:cond delay="7000"/>
                            </p:stCondLst>
                            <p:childTnLst>
                              <p:par>
                                <p:cTn id="58" presetID="2" presetClass="entr" presetSubtype="2"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1+#ppt_w/2"/>
                                          </p:val>
                                        </p:tav>
                                        <p:tav tm="100000">
                                          <p:val>
                                            <p:strVal val="#ppt_x"/>
                                          </p:val>
                                        </p:tav>
                                      </p:tavLst>
                                    </p:anim>
                                    <p:anim calcmode="lin" valueType="num">
                                      <p:cBhvr additive="base">
                                        <p:cTn id="61" dur="500" fill="hold"/>
                                        <p:tgtEl>
                                          <p:spTgt spid="16"/>
                                        </p:tgtEl>
                                        <p:attrNameLst>
                                          <p:attrName>ppt_y</p:attrName>
                                        </p:attrNameLst>
                                      </p:cBhvr>
                                      <p:tavLst>
                                        <p:tav tm="0">
                                          <p:val>
                                            <p:strVal val="#ppt_y"/>
                                          </p:val>
                                        </p:tav>
                                        <p:tav tm="100000">
                                          <p:val>
                                            <p:strVal val="#ppt_y"/>
                                          </p:val>
                                        </p:tav>
                                      </p:tavLst>
                                    </p:anim>
                                  </p:childTnLst>
                                </p:cTn>
                              </p:par>
                            </p:childTnLst>
                          </p:cTn>
                        </p:par>
                        <p:par>
                          <p:cTn id="62" fill="hold">
                            <p:stCondLst>
                              <p:cond delay="7500"/>
                            </p:stCondLst>
                            <p:childTnLst>
                              <p:par>
                                <p:cTn id="63" presetID="2" presetClass="entr" presetSubtype="2"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8000"/>
                            </p:stCondLst>
                            <p:childTnLst>
                              <p:par>
                                <p:cTn id="68" presetID="17" presetClass="entr" presetSubtype="10"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strVal val="#ppt_h"/>
                                          </p:val>
                                        </p:tav>
                                        <p:tav tm="100000">
                                          <p:val>
                                            <p:strVal val="#ppt_h"/>
                                          </p:val>
                                        </p:tav>
                                      </p:tavLst>
                                    </p:anim>
                                  </p:childTnLst>
                                </p:cTn>
                              </p:par>
                              <p:par>
                                <p:cTn id="72" presetID="17" presetClass="entr" presetSubtype="1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strVal val="#ppt_h"/>
                                          </p:val>
                                        </p:tav>
                                        <p:tav tm="100000">
                                          <p:val>
                                            <p:strVal val="#ppt_h"/>
                                          </p:val>
                                        </p:tav>
                                      </p:tavLst>
                                    </p:anim>
                                  </p:childTnLst>
                                </p:cTn>
                              </p:par>
                              <p:par>
                                <p:cTn id="76" presetID="17" presetClass="entr" presetSubtype="1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fill="hold"/>
                                        <p:tgtEl>
                                          <p:spTgt spid="18"/>
                                        </p:tgtEl>
                                        <p:attrNameLst>
                                          <p:attrName>ppt_w</p:attrName>
                                        </p:attrNameLst>
                                      </p:cBhvr>
                                      <p:tavLst>
                                        <p:tav tm="0">
                                          <p:val>
                                            <p:fltVal val="0"/>
                                          </p:val>
                                        </p:tav>
                                        <p:tav tm="100000">
                                          <p:val>
                                            <p:strVal val="#ppt_w"/>
                                          </p:val>
                                        </p:tav>
                                      </p:tavLst>
                                    </p:anim>
                                    <p:anim calcmode="lin" valueType="num">
                                      <p:cBhvr>
                                        <p:cTn id="79" dur="500" fill="hold"/>
                                        <p:tgtEl>
                                          <p:spTgt spid="18"/>
                                        </p:tgtEl>
                                        <p:attrNameLst>
                                          <p:attrName>ppt_h</p:attrName>
                                        </p:attrNameLst>
                                      </p:cBhvr>
                                      <p:tavLst>
                                        <p:tav tm="0">
                                          <p:val>
                                            <p:strVal val="#ppt_h"/>
                                          </p:val>
                                        </p:tav>
                                        <p:tav tm="100000">
                                          <p:val>
                                            <p:strVal val="#ppt_h"/>
                                          </p:val>
                                        </p:tav>
                                      </p:tavLst>
                                    </p:anim>
                                  </p:childTnLst>
                                </p:cTn>
                              </p:par>
                            </p:childTnLst>
                          </p:cTn>
                        </p:par>
                        <p:par>
                          <p:cTn id="80" fill="hold">
                            <p:stCondLst>
                              <p:cond delay="8500"/>
                            </p:stCondLst>
                            <p:childTnLst>
                              <p:par>
                                <p:cTn id="81" presetID="41" presetClass="entr" presetSubtype="0" fill="hold" grpId="0" nodeType="afterEffect">
                                  <p:stCondLst>
                                    <p:cond delay="0"/>
                                  </p:stCondLst>
                                  <p:iterate type="lt">
                                    <p:tmPct val="10000"/>
                                  </p:iterate>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22"/>
                                        </p:tgtEl>
                                        <p:attrNameLst>
                                          <p:attrName>ppt_y</p:attrName>
                                        </p:attrNameLst>
                                      </p:cBhvr>
                                      <p:tavLst>
                                        <p:tav tm="0">
                                          <p:val>
                                            <p:strVal val="#ppt_y"/>
                                          </p:val>
                                        </p:tav>
                                        <p:tav tm="100000">
                                          <p:val>
                                            <p:strVal val="#ppt_y"/>
                                          </p:val>
                                        </p:tav>
                                      </p:tavLst>
                                    </p:anim>
                                    <p:anim calcmode="lin" valueType="num">
                                      <p:cBhvr>
                                        <p:cTn id="8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22"/>
                                        </p:tgtEl>
                                      </p:cBhvr>
                                    </p:animEffect>
                                  </p:childTnLst>
                                </p:cTn>
                              </p:par>
                            </p:childTnLst>
                          </p:cTn>
                        </p:par>
                        <p:par>
                          <p:cTn id="88" fill="hold">
                            <p:stCondLst>
                              <p:cond delay="9250"/>
                            </p:stCondLst>
                            <p:childTnLst>
                              <p:par>
                                <p:cTn id="89" presetID="3" presetClass="entr" presetSubtype="1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blinds(horizontal)">
                                      <p:cBhvr>
                                        <p:cTn id="91" dur="500"/>
                                        <p:tgtEl>
                                          <p:spTgt spid="23"/>
                                        </p:tgtEl>
                                      </p:cBhvr>
                                    </p:animEffect>
                                  </p:childTnLst>
                                </p:cTn>
                              </p:par>
                            </p:childTnLst>
                          </p:cTn>
                        </p:par>
                        <p:par>
                          <p:cTn id="92" fill="hold">
                            <p:stCondLst>
                              <p:cond delay="9750"/>
                            </p:stCondLst>
                            <p:childTnLst>
                              <p:par>
                                <p:cTn id="93" presetID="3" presetClass="entr" presetSubtype="10"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blinds(horizontal)">
                                      <p:cBhvr>
                                        <p:cTn id="9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8" grpId="0" animBg="1"/>
      <p:bldP spid="11" grpId="0" animBg="1"/>
      <p:bldP spid="12" grpId="0" bldLvl="0" animBg="1"/>
      <p:bldP spid="13" grpId="0" bldLvl="0" animBg="1"/>
      <p:bldP spid="14" grpId="0" animBg="1"/>
      <p:bldP spid="15" grpId="0" animBg="1"/>
      <p:bldP spid="16" grpId="0" animBg="1"/>
      <p:bldP spid="17" grpId="0" animBg="1"/>
      <p:bldP spid="22" grpId="0"/>
      <p:bldP spid="23" grpId="0"/>
      <p:bldP spid="24" grpId="0"/>
      <p:bldP spid="26" grpId="0"/>
      <p:bldP spid="2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1696822" y="2866937"/>
            <a:ext cx="1080000" cy="1080000"/>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accent1">
                    <a:lumMod val="50000"/>
                  </a:schemeClr>
                </a:solidFill>
              </a:rPr>
              <a:t>1</a:t>
            </a:r>
            <a:endParaRPr lang="zh-CN" altLang="en-US" sz="5400" b="1" dirty="0">
              <a:solidFill>
                <a:schemeClr val="accent1">
                  <a:lumMod val="50000"/>
                </a:schemeClr>
              </a:solidFill>
            </a:endParaRPr>
          </a:p>
        </p:txBody>
      </p:sp>
      <p:sp>
        <p:nvSpPr>
          <p:cNvPr id="11" name="淘宝网chenying0907出品 10"/>
          <p:cNvSpPr txBox="1"/>
          <p:nvPr/>
        </p:nvSpPr>
        <p:spPr>
          <a:xfrm>
            <a:off x="2894029" y="2962052"/>
            <a:ext cx="3084740" cy="984885"/>
          </a:xfrm>
          <a:prstGeom prst="rect">
            <a:avLst/>
          </a:prstGeom>
          <a:noFill/>
        </p:spPr>
        <p:txBody>
          <a:bodyPr wrap="square" rtlCol="0">
            <a:spAutoFit/>
          </a:bodyPr>
          <a:lstStyle/>
          <a:p>
            <a:r>
              <a:rPr lang="zh-CN" altLang="en-US" sz="4000" b="1" dirty="0" smtClean="0">
                <a:solidFill>
                  <a:schemeClr val="accent1">
                    <a:lumMod val="50000"/>
                  </a:schemeClr>
                </a:solidFill>
                <a:latin typeface="微软雅黑" panose="020B0503020204020204" pitchFamily="34" charset="-122"/>
                <a:ea typeface="微软雅黑" panose="020B0503020204020204" pitchFamily="34" charset="-122"/>
              </a:rPr>
              <a:t>图书馆概况</a:t>
            </a:r>
            <a:endParaRPr lang="en-US" altLang="zh-CN" sz="4000" b="1" dirty="0">
              <a:solidFill>
                <a:schemeClr val="accent1">
                  <a:lumMod val="50000"/>
                </a:schemeClr>
              </a:solidFill>
              <a:latin typeface="微软雅黑" panose="020B0503020204020204" pitchFamily="34" charset="-122"/>
              <a:ea typeface="微软雅黑" panose="020B0503020204020204" pitchFamily="34" charset="-122"/>
            </a:endParaRPr>
          </a:p>
          <a:p>
            <a:r>
              <a:rPr lang="en-US" dirty="0" smtClean="0"/>
              <a:t>General Situation of Library </a:t>
            </a:r>
            <a:endParaRPr lang="zh-CN" altLang="en-US" dirty="0">
              <a:solidFill>
                <a:schemeClr val="accent1">
                  <a:lumMod val="50000"/>
                </a:schemeClr>
              </a:solidFill>
            </a:endParaRPr>
          </a:p>
        </p:txBody>
      </p:sp>
      <p:sp>
        <p:nvSpPr>
          <p:cNvPr id="12" name="淘宝网chenying0907出品 11"/>
          <p:cNvSpPr/>
          <p:nvPr/>
        </p:nvSpPr>
        <p:spPr>
          <a:xfrm>
            <a:off x="6900421" y="0"/>
            <a:ext cx="5291579"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2"/>
          <p:cNvSpPr/>
          <p:nvPr/>
        </p:nvSpPr>
        <p:spPr>
          <a:xfrm>
            <a:off x="8555081" y="195783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6810167" y="-246669"/>
            <a:ext cx="2664061" cy="15884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120546" y="5516252"/>
            <a:ext cx="2664061" cy="15884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淘宝网chenying0907出品 20"/>
          <p:cNvSpPr txBox="1"/>
          <p:nvPr/>
        </p:nvSpPr>
        <p:spPr>
          <a:xfrm>
            <a:off x="9023168" y="1781004"/>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历史沿革</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609081" y="2065837"/>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淘宝网chenying0907出品 24"/>
          <p:cNvSpPr/>
          <p:nvPr/>
        </p:nvSpPr>
        <p:spPr>
          <a:xfrm>
            <a:off x="8569717" y="2965412"/>
            <a:ext cx="78729" cy="87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淘宝网chenying0907出品 25"/>
          <p:cNvSpPr txBox="1"/>
          <p:nvPr/>
        </p:nvSpPr>
        <p:spPr>
          <a:xfrm>
            <a:off x="9023168" y="2778469"/>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资源结构</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8609081" y="3045780"/>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淘宝网chenying0907出品 27"/>
          <p:cNvSpPr/>
          <p:nvPr/>
        </p:nvSpPr>
        <p:spPr>
          <a:xfrm>
            <a:off x="8555081" y="39260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淘宝网chenying0907出品 29"/>
          <p:cNvSpPr txBox="1"/>
          <p:nvPr/>
        </p:nvSpPr>
        <p:spPr>
          <a:xfrm>
            <a:off x="9023168" y="3722858"/>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馆藏布局</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8609081" y="4001248"/>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淘宝网chenying0907出品 31"/>
          <p:cNvSpPr/>
          <p:nvPr/>
        </p:nvSpPr>
        <p:spPr>
          <a:xfrm>
            <a:off x="8555081" y="488042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淘宝网chenying0907出品 32"/>
          <p:cNvSpPr txBox="1"/>
          <p:nvPr/>
        </p:nvSpPr>
        <p:spPr>
          <a:xfrm>
            <a:off x="9023168" y="4667247"/>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开放时间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gtEl>
                                        <p:attrNameLst>
                                          <p:attrName>ppt_y</p:attrName>
                                        </p:attrNameLst>
                                      </p:cBhvr>
                                      <p:tavLst>
                                        <p:tav tm="0">
                                          <p:val>
                                            <p:strVal val="#ppt_y"/>
                                          </p:val>
                                        </p:tav>
                                        <p:tav tm="100000">
                                          <p:val>
                                            <p:strVal val="#ppt_y"/>
                                          </p:val>
                                        </p:tav>
                                      </p:tavLst>
                                    </p:anim>
                                    <p:anim calcmode="lin" valueType="num">
                                      <p:cBhvr>
                                        <p:cTn id="1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gtEl>
                                      </p:cBhvr>
                                    </p:animEffect>
                                  </p:childTnLst>
                                </p:cTn>
                              </p:par>
                            </p:childTnLst>
                          </p:cTn>
                        </p:par>
                        <p:par>
                          <p:cTn id="18" fill="hold">
                            <p:stCondLst>
                              <p:cond delay="3150"/>
                            </p:stCondLst>
                            <p:childTnLst>
                              <p:par>
                                <p:cTn id="19" presetID="23" presetClass="entr" presetSubtype="16" fill="hold" grpId="1"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par>
                          <p:cTn id="23" fill="hold">
                            <p:stCondLst>
                              <p:cond delay="3650"/>
                            </p:stCondLst>
                            <p:childTnLst>
                              <p:par>
                                <p:cTn id="24" presetID="3" presetClass="entr" presetSubtype="10" fill="hold" grpId="1"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par>
                          <p:cTn id="27" fill="hold">
                            <p:stCondLst>
                              <p:cond delay="4150"/>
                            </p:stCondLst>
                            <p:childTnLst>
                              <p:par>
                                <p:cTn id="28" presetID="22" presetClass="entr" presetSubtype="1"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4650"/>
                            </p:stCondLst>
                            <p:childTnLst>
                              <p:par>
                                <p:cTn id="32" presetID="23" presetClass="entr" presetSubtype="16"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childTnLst>
                                </p:cTn>
                              </p:par>
                            </p:childTnLst>
                          </p:cTn>
                        </p:par>
                        <p:par>
                          <p:cTn id="36" fill="hold">
                            <p:stCondLst>
                              <p:cond delay="5150"/>
                            </p:stCondLst>
                            <p:childTnLst>
                              <p:par>
                                <p:cTn id="37" presetID="3" presetClass="entr" presetSubtype="1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linds(horizontal)">
                                      <p:cBhvr>
                                        <p:cTn id="39" dur="500"/>
                                        <p:tgtEl>
                                          <p:spTgt spid="26"/>
                                        </p:tgtEl>
                                      </p:cBhvr>
                                    </p:animEffect>
                                  </p:childTnLst>
                                </p:cTn>
                              </p:par>
                            </p:childTnLst>
                          </p:cTn>
                        </p:par>
                        <p:par>
                          <p:cTn id="40" fill="hold">
                            <p:stCondLst>
                              <p:cond delay="5650"/>
                            </p:stCondLst>
                            <p:childTnLst>
                              <p:par>
                                <p:cTn id="41" presetID="22" presetClass="entr" presetSubtype="1"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par>
                          <p:cTn id="44" fill="hold">
                            <p:stCondLst>
                              <p:cond delay="6150"/>
                            </p:stCondLst>
                            <p:childTnLst>
                              <p:par>
                                <p:cTn id="45" presetID="23" presetClass="entr" presetSubtype="16"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childTnLst>
                                </p:cTn>
                              </p:par>
                            </p:childTnLst>
                          </p:cTn>
                        </p:par>
                        <p:par>
                          <p:cTn id="49" fill="hold">
                            <p:stCondLst>
                              <p:cond delay="6650"/>
                            </p:stCondLst>
                            <p:childTnLst>
                              <p:par>
                                <p:cTn id="50" presetID="3" presetClass="entr" presetSubtype="1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par>
                          <p:cTn id="53" fill="hold">
                            <p:stCondLst>
                              <p:cond delay="7150"/>
                            </p:stCondLst>
                            <p:childTnLst>
                              <p:par>
                                <p:cTn id="54" presetID="22" presetClass="entr" presetSubtype="1"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childTnLst>
                          </p:cTn>
                        </p:par>
                        <p:par>
                          <p:cTn id="57" fill="hold">
                            <p:stCondLst>
                              <p:cond delay="7650"/>
                            </p:stCondLst>
                            <p:childTnLst>
                              <p:par>
                                <p:cTn id="58" presetID="23" presetClass="entr" presetSubtype="16"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childTnLst>
                                </p:cTn>
                              </p:par>
                            </p:childTnLst>
                          </p:cTn>
                        </p:par>
                        <p:par>
                          <p:cTn id="62" fill="hold">
                            <p:stCondLst>
                              <p:cond delay="8150"/>
                            </p:stCondLst>
                            <p:childTnLst>
                              <p:par>
                                <p:cTn id="63" presetID="3" presetClass="entr" presetSubtype="1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blinds(horizontal)">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3" grpId="1" animBg="1"/>
      <p:bldP spid="21" grpId="0"/>
      <p:bldP spid="21" grpId="1"/>
      <p:bldP spid="25" grpId="0" animBg="1"/>
      <p:bldP spid="26" grpId="0"/>
      <p:bldP spid="28" grpId="0" animBg="1"/>
      <p:bldP spid="30" grpId="0"/>
      <p:bldP spid="32"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淘宝网chenying0907出品 4"/>
          <p:cNvSpPr txBox="1"/>
          <p:nvPr/>
        </p:nvSpPr>
        <p:spPr>
          <a:xfrm>
            <a:off x="2168165" y="264321"/>
            <a:ext cx="2780907"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图书馆概况</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7" name="淘宝网chenying0907出品 6"/>
          <p:cNvSpPr txBox="1"/>
          <p:nvPr/>
        </p:nvSpPr>
        <p:spPr>
          <a:xfrm>
            <a:off x="1178952" y="2262680"/>
            <a:ext cx="9690392" cy="1123950"/>
          </a:xfrm>
          <a:prstGeom prst="rect">
            <a:avLst/>
          </a:prstGeom>
          <a:noFill/>
        </p:spPr>
        <p:txBody>
          <a:bodyPr wrap="square" rtlCol="0">
            <a:spAutoFit/>
          </a:bodyPr>
          <a:lstStyle/>
          <a:p>
            <a:pPr>
              <a:lnSpc>
                <a:spcPct val="80000"/>
              </a:lnSpc>
            </a:pPr>
            <a:r>
              <a:rPr lang="zh-CN" altLang="en-US" sz="2800" dirty="0" smtClean="0">
                <a:latin typeface="隶书" panose="02010509060101010101" pitchFamily="49" charset="-122"/>
                <a:ea typeface="隶书" panose="02010509060101010101" pitchFamily="49" charset="-122"/>
              </a:rPr>
              <a:t>河套学院图书馆始建于</a:t>
            </a:r>
            <a:r>
              <a:rPr lang="en-US" altLang="zh-CN" sz="2800" dirty="0" smtClean="0">
                <a:latin typeface="隶书" panose="02010509060101010101" pitchFamily="49" charset="-122"/>
                <a:ea typeface="隶书" panose="02010509060101010101" pitchFamily="49" charset="-122"/>
              </a:rPr>
              <a:t>1985</a:t>
            </a:r>
            <a:r>
              <a:rPr lang="zh-CN" altLang="en-US" sz="2800" dirty="0" smtClean="0">
                <a:latin typeface="隶书" panose="02010509060101010101" pitchFamily="49" charset="-122"/>
                <a:ea typeface="隶书" panose="02010509060101010101" pitchFamily="49" charset="-122"/>
              </a:rPr>
              <a:t>年，是一所包含</a:t>
            </a:r>
            <a:r>
              <a:rPr lang="zh-CN" altLang="en-US" sz="2800" dirty="0" smtClean="0">
                <a:solidFill>
                  <a:srgbClr val="FF0000"/>
                </a:solidFill>
                <a:latin typeface="隶书" panose="02010509060101010101" pitchFamily="49" charset="-122"/>
                <a:ea typeface="隶书" panose="02010509060101010101" pitchFamily="49" charset="-122"/>
              </a:rPr>
              <a:t>工、理、文、经、医、农</a:t>
            </a:r>
            <a:r>
              <a:rPr lang="zh-CN" altLang="en-US" sz="2800" dirty="0" smtClean="0">
                <a:latin typeface="隶书" panose="02010509060101010101" pitchFamily="49" charset="-122"/>
                <a:ea typeface="隶书" panose="02010509060101010101" pitchFamily="49" charset="-122"/>
              </a:rPr>
              <a:t>相结合的多学科、多层次的综合性图书馆，经过几次整合、搬迁，</a:t>
            </a:r>
            <a:r>
              <a:rPr lang="en-US" altLang="zh-CN" sz="2800" dirty="0" smtClean="0">
                <a:latin typeface="隶书" panose="02010509060101010101" pitchFamily="49" charset="-122"/>
                <a:ea typeface="隶书" panose="02010509060101010101" pitchFamily="49" charset="-122"/>
              </a:rPr>
              <a:t>2018</a:t>
            </a:r>
            <a:r>
              <a:rPr lang="zh-CN" altLang="zh-CN" sz="2800" dirty="0" smtClean="0">
                <a:latin typeface="隶书" panose="02010509060101010101" pitchFamily="49" charset="-122"/>
                <a:ea typeface="隶书" panose="02010509060101010101" pitchFamily="49" charset="-122"/>
              </a:rPr>
              <a:t>年</a:t>
            </a:r>
            <a:r>
              <a:rPr lang="en-US" altLang="zh-CN" sz="2800" dirty="0" smtClean="0">
                <a:latin typeface="隶书" panose="02010509060101010101" pitchFamily="49" charset="-122"/>
                <a:ea typeface="隶书" panose="02010509060101010101" pitchFamily="49" charset="-122"/>
              </a:rPr>
              <a:t>12</a:t>
            </a:r>
            <a:r>
              <a:rPr lang="zh-CN" altLang="zh-CN" sz="2800" dirty="0" smtClean="0">
                <a:latin typeface="隶书" panose="02010509060101010101" pitchFamily="49" charset="-122"/>
                <a:ea typeface="隶书" panose="02010509060101010101" pitchFamily="49" charset="-122"/>
              </a:rPr>
              <a:t>月</a:t>
            </a:r>
            <a:r>
              <a:rPr lang="zh-CN" altLang="en-US" sz="2800" dirty="0" smtClean="0">
                <a:latin typeface="隶书" panose="02010509060101010101" pitchFamily="49" charset="-122"/>
                <a:ea typeface="隶书" panose="02010509060101010101" pitchFamily="49" charset="-122"/>
              </a:rPr>
              <a:t>迁入面积为</a:t>
            </a:r>
            <a:r>
              <a:rPr lang="en-US" altLang="zh-CN" sz="2800" dirty="0" smtClean="0">
                <a:latin typeface="隶书" panose="02010509060101010101" pitchFamily="49" charset="-122"/>
                <a:ea typeface="隶书" panose="02010509060101010101" pitchFamily="49" charset="-122"/>
              </a:rPr>
              <a:t>2</a:t>
            </a:r>
            <a:r>
              <a:rPr lang="zh-CN" altLang="en-US" sz="2800" dirty="0" smtClean="0">
                <a:latin typeface="隶书" panose="02010509060101010101" pitchFamily="49" charset="-122"/>
                <a:ea typeface="隶书" panose="02010509060101010101" pitchFamily="49" charset="-122"/>
              </a:rPr>
              <a:t>万多平米的新馆。</a:t>
            </a:r>
            <a:endParaRPr lang="zh-CN" altLang="en-US" sz="2800" dirty="0">
              <a:latin typeface="隶书" panose="02010509060101010101" pitchFamily="49" charset="-122"/>
              <a:ea typeface="隶书" panose="02010509060101010101" pitchFamily="49" charset="-122"/>
            </a:endParaRPr>
          </a:p>
        </p:txBody>
      </p:sp>
      <p:sp>
        <p:nvSpPr>
          <p:cNvPr id="8" name="淘宝网chenying0907出品 7"/>
          <p:cNvSpPr txBox="1"/>
          <p:nvPr/>
        </p:nvSpPr>
        <p:spPr>
          <a:xfrm>
            <a:off x="895546" y="1644923"/>
            <a:ext cx="2157818" cy="460375"/>
          </a:xfrm>
          <a:prstGeom prst="rect">
            <a:avLst/>
          </a:prstGeom>
          <a:noFill/>
        </p:spPr>
        <p:txBody>
          <a:bodyPr wrap="squar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历史沿革</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cstate="print"/>
          <a:stretch>
            <a:fillRect/>
          </a:stretch>
        </p:blipFill>
        <p:spPr>
          <a:xfrm>
            <a:off x="1795322" y="4035669"/>
            <a:ext cx="3224278" cy="2141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1"/>
          <p:cNvPicPr>
            <a:picLocks noChangeAspect="1"/>
          </p:cNvPicPr>
          <p:nvPr/>
        </p:nvPicPr>
        <p:blipFill>
          <a:blip r:embed="rId3" cstate="print"/>
          <a:stretch>
            <a:fillRect/>
          </a:stretch>
        </p:blipFill>
        <p:spPr>
          <a:xfrm>
            <a:off x="6489096" y="4085307"/>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699"/>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699"/>
                            </p:stCondLst>
                            <p:childTnLst>
                              <p:par>
                                <p:cTn id="19" presetID="3"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par>
                          <p:cTn id="22" fill="hold">
                            <p:stCondLst>
                              <p:cond delay="2199"/>
                            </p:stCondLst>
                            <p:childTnLst>
                              <p:par>
                                <p:cTn id="23" presetID="3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800" decel="100000"/>
                                        <p:tgtEl>
                                          <p:spTgt spid="10"/>
                                        </p:tgtEl>
                                      </p:cBhvr>
                                    </p:animEffect>
                                    <p:anim calcmode="lin" valueType="num">
                                      <p:cBhvr>
                                        <p:cTn id="26" dur="800" decel="100000" fill="hold"/>
                                        <p:tgtEl>
                                          <p:spTgt spid="10"/>
                                        </p:tgtEl>
                                        <p:attrNameLst>
                                          <p:attrName>style.rotation</p:attrName>
                                        </p:attrNameLst>
                                      </p:cBhvr>
                                      <p:tavLst>
                                        <p:tav tm="0">
                                          <p:val>
                                            <p:fltVal val="-90"/>
                                          </p:val>
                                        </p:tav>
                                        <p:tav tm="100000">
                                          <p:val>
                                            <p:fltVal val="0"/>
                                          </p:val>
                                        </p:tav>
                                      </p:tavLst>
                                    </p:anim>
                                    <p:anim calcmode="lin" valueType="num">
                                      <p:cBhvr>
                                        <p:cTn id="27" dur="800" decel="100000" fill="hold"/>
                                        <p:tgtEl>
                                          <p:spTgt spid="10"/>
                                        </p:tgtEl>
                                        <p:attrNameLst>
                                          <p:attrName>ppt_x</p:attrName>
                                        </p:attrNameLst>
                                      </p:cBhvr>
                                      <p:tavLst>
                                        <p:tav tm="0">
                                          <p:val>
                                            <p:strVal val="#ppt_x+0.4"/>
                                          </p:val>
                                        </p:tav>
                                        <p:tav tm="100000">
                                          <p:val>
                                            <p:strVal val="#ppt_x-0.05"/>
                                          </p:val>
                                        </p:tav>
                                      </p:tavLst>
                                    </p:anim>
                                    <p:anim calcmode="lin" valueType="num">
                                      <p:cBhvr>
                                        <p:cTn id="28" dur="800" decel="100000" fill="hold"/>
                                        <p:tgtEl>
                                          <p:spTgt spid="10"/>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1" fill="hold">
                            <p:stCondLst>
                              <p:cond delay="3199"/>
                            </p:stCondLst>
                            <p:childTnLst>
                              <p:par>
                                <p:cTn id="32" presetID="3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800" decel="100000"/>
                                        <p:tgtEl>
                                          <p:spTgt spid="12"/>
                                        </p:tgtEl>
                                      </p:cBhvr>
                                    </p:animEffect>
                                    <p:anim calcmode="lin" valueType="num">
                                      <p:cBhvr>
                                        <p:cTn id="35" dur="800" decel="100000" fill="hold"/>
                                        <p:tgtEl>
                                          <p:spTgt spid="12"/>
                                        </p:tgtEl>
                                        <p:attrNameLst>
                                          <p:attrName>style.rotation</p:attrName>
                                        </p:attrNameLst>
                                      </p:cBhvr>
                                      <p:tavLst>
                                        <p:tav tm="0">
                                          <p:val>
                                            <p:fltVal val="-90"/>
                                          </p:val>
                                        </p:tav>
                                        <p:tav tm="100000">
                                          <p:val>
                                            <p:fltVal val="0"/>
                                          </p:val>
                                        </p:tav>
                                      </p:tavLst>
                                    </p:anim>
                                    <p:anim calcmode="lin" valueType="num">
                                      <p:cBhvr>
                                        <p:cTn id="36" dur="800" decel="100000" fill="hold"/>
                                        <p:tgtEl>
                                          <p:spTgt spid="12"/>
                                        </p:tgtEl>
                                        <p:attrNameLst>
                                          <p:attrName>ppt_x</p:attrName>
                                        </p:attrNameLst>
                                      </p:cBhvr>
                                      <p:tavLst>
                                        <p:tav tm="0">
                                          <p:val>
                                            <p:strVal val="#ppt_x+0.4"/>
                                          </p:val>
                                        </p:tav>
                                        <p:tav tm="100000">
                                          <p:val>
                                            <p:strVal val="#ppt_x-0.05"/>
                                          </p:val>
                                        </p:tav>
                                      </p:tavLst>
                                    </p:anim>
                                    <p:anim calcmode="lin" valueType="num">
                                      <p:cBhvr>
                                        <p:cTn id="37" dur="800" decel="100000" fill="hold"/>
                                        <p:tgtEl>
                                          <p:spTgt spid="12"/>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淘宝网chenying0907出品 4"/>
          <p:cNvSpPr txBox="1"/>
          <p:nvPr/>
        </p:nvSpPr>
        <p:spPr>
          <a:xfrm>
            <a:off x="2168165" y="264321"/>
            <a:ext cx="2780907"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图书馆概况</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7" name="圆角淘宝网chenying0907出品 6"/>
          <p:cNvSpPr/>
          <p:nvPr/>
        </p:nvSpPr>
        <p:spPr>
          <a:xfrm>
            <a:off x="1207552" y="2191731"/>
            <a:ext cx="2204951" cy="1233542"/>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文献资源</a:t>
            </a:r>
            <a:endParaRPr lang="zh-CN" altLang="en-US" sz="2800" b="1" dirty="0">
              <a:latin typeface="微软雅黑" panose="020B0503020204020204" pitchFamily="34" charset="-122"/>
              <a:ea typeface="微软雅黑" panose="020B0503020204020204" pitchFamily="34" charset="-122"/>
            </a:endParaRPr>
          </a:p>
        </p:txBody>
      </p:sp>
      <p:sp>
        <p:nvSpPr>
          <p:cNvPr id="22" name="Title 6"/>
          <p:cNvSpPr txBox="1"/>
          <p:nvPr>
            <p:custDataLst>
              <p:tags r:id="rId2"/>
            </p:custDataLst>
          </p:nvPr>
        </p:nvSpPr>
        <p:spPr>
          <a:xfrm>
            <a:off x="3816350" y="2029460"/>
            <a:ext cx="7083425" cy="207264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30000"/>
              </a:lnSpc>
              <a:spcBef>
                <a:spcPts val="800"/>
              </a:spcBef>
              <a:spcAft>
                <a:spcPts val="0"/>
              </a:spcAft>
              <a:buSzPct val="100000"/>
              <a:buNone/>
            </a:pPr>
            <a:r>
              <a:rPr altLang="zh-CN" sz="2000" spc="200" dirty="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spc="200" dirty="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图书馆现有</a:t>
            </a:r>
            <a:r>
              <a:rPr lang="zh-CN" altLang="en-US" sz="2000" spc="200" dirty="0">
                <a:ln w="3175">
                  <a:noFill/>
                  <a:prstDash val="dash"/>
                </a:ln>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纸质图书97.52万册</a:t>
            </a:r>
            <a:r>
              <a:rPr lang="zh-CN" altLang="en-US" sz="2000" spc="200" dirty="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，纸质中文报纸、期刊</a:t>
            </a:r>
            <a:r>
              <a:rPr lang="zh-CN" altLang="en-US" sz="2000" spc="200" dirty="0">
                <a:ln w="3175">
                  <a:noFill/>
                  <a:prstDash val="dash"/>
                </a:ln>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953种，电子书40.16万种</a:t>
            </a:r>
            <a:r>
              <a:rPr lang="zh-CN" altLang="en-US" sz="2000" spc="200" dirty="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，购买和试用着中国知网、万方、超星电子图书、“读秀”一站式搜索平台等49个中外文数据库，初步建成了纸质文献和数字文献相结合的文献保障体系。</a:t>
            </a:r>
            <a:endParaRPr lang="zh-CN" altLang="en-US" sz="2000" spc="200" dirty="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淘宝网chenying0907出品 1"/>
          <p:cNvGrpSpPr/>
          <p:nvPr/>
        </p:nvGrpSpPr>
        <p:grpSpPr>
          <a:xfrm>
            <a:off x="3697605" y="1536065"/>
            <a:ext cx="7202170" cy="433070"/>
            <a:chOff x="5834" y="3118"/>
            <a:chExt cx="11342" cy="682"/>
          </a:xfrm>
        </p:grpSpPr>
        <p:sp>
          <p:nvSpPr>
            <p:cNvPr id="8" name="淘宝网chenying0907出品 7"/>
            <p:cNvSpPr/>
            <p:nvPr/>
          </p:nvSpPr>
          <p:spPr>
            <a:xfrm>
              <a:off x="5834" y="3118"/>
              <a:ext cx="11342" cy="668"/>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txBox="1"/>
            <p:nvPr/>
          </p:nvSpPr>
          <p:spPr>
            <a:xfrm>
              <a:off x="6209" y="3170"/>
              <a:ext cx="3645" cy="630"/>
            </a:xfrm>
            <a:prstGeom prst="rect">
              <a:avLst/>
            </a:prstGeom>
            <a:noFill/>
          </p:spPr>
          <p:txBody>
            <a:bodyPr wrap="square" rtlCol="0">
              <a:spAutoFit/>
            </a:bodyP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12" name="圆角淘宝网chenying0907出品 11"/>
          <p:cNvSpPr/>
          <p:nvPr/>
        </p:nvSpPr>
        <p:spPr>
          <a:xfrm>
            <a:off x="1207552" y="4370894"/>
            <a:ext cx="2204951" cy="1233542"/>
          </a:xfrm>
          <a:prstGeom prst="roundRect">
            <a:avLst/>
          </a:prstGeom>
          <a:solidFill>
            <a:schemeClr val="bg2">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其他资源</a:t>
            </a:r>
            <a:endParaRPr lang="en-US" altLang="zh-CN" sz="2800" b="1" dirty="0">
              <a:latin typeface="微软雅黑" panose="020B0503020204020204" pitchFamily="34" charset="-122"/>
              <a:ea typeface="微软雅黑" panose="020B0503020204020204" pitchFamily="34" charset="-122"/>
            </a:endParaRPr>
          </a:p>
        </p:txBody>
      </p:sp>
      <p:grpSp>
        <p:nvGrpSpPr>
          <p:cNvPr id="3" name="淘宝网chenying0907出品 2"/>
          <p:cNvGrpSpPr/>
          <p:nvPr/>
        </p:nvGrpSpPr>
        <p:grpSpPr>
          <a:xfrm>
            <a:off x="3697605" y="4121150"/>
            <a:ext cx="7202170" cy="424180"/>
            <a:chOff x="5823" y="6490"/>
            <a:chExt cx="11342" cy="668"/>
          </a:xfrm>
        </p:grpSpPr>
        <p:sp>
          <p:nvSpPr>
            <p:cNvPr id="15" name="淘宝网chenying0907出品 14"/>
            <p:cNvSpPr/>
            <p:nvPr/>
          </p:nvSpPr>
          <p:spPr>
            <a:xfrm>
              <a:off x="5823" y="6490"/>
              <a:ext cx="11342" cy="66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5"/>
            <p:cNvSpPr txBox="1"/>
            <p:nvPr/>
          </p:nvSpPr>
          <p:spPr>
            <a:xfrm>
              <a:off x="6213" y="6498"/>
              <a:ext cx="3645" cy="630"/>
            </a:xfrm>
            <a:prstGeom prst="rect">
              <a:avLst/>
            </a:prstGeom>
            <a:noFill/>
          </p:spPr>
          <p:txBody>
            <a:bodyPr wrap="square" rtlCol="0">
              <a:spAutoFit/>
            </a:bodyP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20" name="Title 6"/>
          <p:cNvSpPr txBox="1"/>
          <p:nvPr>
            <p:custDataLst>
              <p:tags r:id="rId3"/>
            </p:custDataLst>
          </p:nvPr>
        </p:nvSpPr>
        <p:spPr>
          <a:xfrm>
            <a:off x="3816350" y="4671695"/>
            <a:ext cx="7237095" cy="127254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30000"/>
              </a:lnSpc>
              <a:spcBef>
                <a:spcPts val="800"/>
              </a:spcBef>
              <a:spcAft>
                <a:spcPts val="0"/>
              </a:spcAft>
              <a:buSzPct val="100000"/>
              <a:buNone/>
            </a:pPr>
            <a:r>
              <a:rPr altLang="zh-CN" sz="2000"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电子阅览室有</a:t>
            </a:r>
            <a:r>
              <a:rPr lang="zh-CN" altLang="en-US" sz="2000" spc="200" dirty="0">
                <a:ln w="3175">
                  <a:noFill/>
                  <a:prstDash val="dash"/>
                </a:ln>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电脑160台，均对外免费开放</a:t>
            </a:r>
            <a:r>
              <a:rPr lang="zh-CN" altLang="en-US" sz="2000"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。现在共有10个流通书库、1个阅览室、4个自修室，各种阅览座位2700个。</a:t>
            </a:r>
            <a:endParaRPr lang="zh-CN" altLang="en-US" sz="2000"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699"/>
                            </p:stCondLst>
                            <p:childTnLst>
                              <p:par>
                                <p:cTn id="13" presetID="55"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par>
                          <p:cTn id="18" fill="hold">
                            <p:stCondLst>
                              <p:cond delay="1699"/>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2199"/>
                            </p:stCondLst>
                            <p:childTnLst>
                              <p:par>
                                <p:cTn id="23" presetID="55"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par>
                          <p:cTn id="28" fill="hold">
                            <p:stCondLst>
                              <p:cond delay="3199"/>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淘宝网chenying0907出品 3"/>
          <p:cNvSpPr/>
          <p:nvPr/>
        </p:nvSpPr>
        <p:spPr>
          <a:xfrm>
            <a:off x="2734135" y="2261867"/>
            <a:ext cx="3600000" cy="3600000"/>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5337127" y="2261867"/>
            <a:ext cx="3600000" cy="3600000"/>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网chenying0907出品 5"/>
          <p:cNvSpPr/>
          <p:nvPr/>
        </p:nvSpPr>
        <p:spPr>
          <a:xfrm>
            <a:off x="4851142" y="3337698"/>
            <a:ext cx="2020075" cy="1498862"/>
          </a:xfrm>
          <a:prstGeom prst="ellipse">
            <a:avLst/>
          </a:prstGeom>
          <a:solidFill>
            <a:schemeClr val="accent1">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职能结构</a:t>
            </a:r>
            <a:endParaRPr lang="zh-CN" altLang="en-US" sz="2800" b="1" dirty="0">
              <a:latin typeface="微软雅黑" panose="020B0503020204020204" pitchFamily="34" charset="-122"/>
              <a:ea typeface="微软雅黑" panose="020B0503020204020204" pitchFamily="34" charset="-122"/>
            </a:endParaRPr>
          </a:p>
        </p:txBody>
      </p:sp>
      <p:cxnSp>
        <p:nvCxnSpPr>
          <p:cNvPr id="21" name="直接箭头连接符 20"/>
          <p:cNvCxnSpPr/>
          <p:nvPr/>
        </p:nvCxnSpPr>
        <p:spPr>
          <a:xfrm>
            <a:off x="4113668" y="3217307"/>
            <a:ext cx="502920" cy="30643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4113668" y="4735039"/>
            <a:ext cx="533423" cy="25357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4051879" y="4093956"/>
            <a:ext cx="564709" cy="1499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7214772" y="4083313"/>
            <a:ext cx="564709" cy="14999"/>
          </a:xfrm>
          <a:prstGeom prst="straightConnector1">
            <a:avLst/>
          </a:prstGeom>
          <a:ln>
            <a:solidFill>
              <a:schemeClr val="accent1">
                <a:lumMod val="50000"/>
              </a:schemeClr>
            </a:solidFill>
            <a:tailEnd type="triangle"/>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7162675" y="3201565"/>
            <a:ext cx="502920" cy="306432"/>
          </a:xfrm>
          <a:prstGeom prst="straightConnector1">
            <a:avLst/>
          </a:prstGeom>
          <a:ln>
            <a:solidFill>
              <a:schemeClr val="accent1">
                <a:lumMod val="75000"/>
              </a:schemeClr>
            </a:solidFill>
            <a:tailEnd type="triangle"/>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7180643" y="4791541"/>
            <a:ext cx="533423" cy="253570"/>
          </a:xfrm>
          <a:prstGeom prst="straightConnector1">
            <a:avLst/>
          </a:prstGeom>
          <a:ln>
            <a:solidFill>
              <a:schemeClr val="accent1">
                <a:lumMod val="50000"/>
              </a:schemeClr>
            </a:solidFill>
            <a:tailEnd type="triangle"/>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淘宝网chenying0907出品 27"/>
          <p:cNvSpPr txBox="1"/>
          <p:nvPr/>
        </p:nvSpPr>
        <p:spPr>
          <a:xfrm>
            <a:off x="2168165" y="264321"/>
            <a:ext cx="2780907"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图书馆概况</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2" name="圆角淘宝网chenying0907出品 1"/>
          <p:cNvSpPr/>
          <p:nvPr/>
        </p:nvSpPr>
        <p:spPr>
          <a:xfrm>
            <a:off x="404425" y="2294692"/>
            <a:ext cx="3286665" cy="107583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1">
                    <a:lumMod val="50000"/>
                  </a:schemeClr>
                </a:solidFill>
              </a:rPr>
              <a:t> </a:t>
            </a:r>
            <a:r>
              <a:rPr lang="zh-CN" altLang="en-US" b="1" dirty="0" smtClean="0">
                <a:solidFill>
                  <a:schemeClr val="accent1">
                    <a:lumMod val="50000"/>
                  </a:schemeClr>
                </a:solidFill>
              </a:rPr>
              <a:t>采编与信息化部</a:t>
            </a:r>
            <a:endParaRPr lang="en-US" altLang="zh-CN" b="1" dirty="0" smtClean="0">
              <a:solidFill>
                <a:schemeClr val="accent1">
                  <a:lumMod val="50000"/>
                </a:schemeClr>
              </a:solidFill>
            </a:endParaRPr>
          </a:p>
          <a:p>
            <a:pPr algn="ctr"/>
            <a:r>
              <a:rPr lang="zh-CN" altLang="en-US" b="1" dirty="0" smtClean="0">
                <a:solidFill>
                  <a:schemeClr val="accent1">
                    <a:lumMod val="50000"/>
                  </a:schemeClr>
                </a:solidFill>
              </a:rPr>
              <a:t>（</a:t>
            </a:r>
            <a:r>
              <a:rPr lang="en-US" altLang="zh-CN" b="1" dirty="0" smtClean="0">
                <a:solidFill>
                  <a:schemeClr val="accent1">
                    <a:lumMod val="50000"/>
                  </a:schemeClr>
                </a:solidFill>
              </a:rPr>
              <a:t>105</a:t>
            </a:r>
            <a:r>
              <a:rPr lang="zh-CN" altLang="en-US" b="1" dirty="0" smtClean="0">
                <a:solidFill>
                  <a:schemeClr val="accent1">
                    <a:lumMod val="50000"/>
                  </a:schemeClr>
                </a:solidFill>
              </a:rPr>
              <a:t>）</a:t>
            </a:r>
            <a:endParaRPr lang="zh-CN" altLang="en-US" b="1" dirty="0">
              <a:solidFill>
                <a:schemeClr val="accent1">
                  <a:lumMod val="50000"/>
                </a:schemeClr>
              </a:solidFill>
            </a:endParaRPr>
          </a:p>
        </p:txBody>
      </p:sp>
      <p:sp>
        <p:nvSpPr>
          <p:cNvPr id="30" name="圆角淘宝网chenying0907出品 29"/>
          <p:cNvSpPr/>
          <p:nvPr/>
        </p:nvSpPr>
        <p:spPr>
          <a:xfrm>
            <a:off x="404425" y="3507997"/>
            <a:ext cx="3286665" cy="107583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accent1">
                    <a:lumMod val="50000"/>
                  </a:schemeClr>
                </a:solidFill>
              </a:rPr>
              <a:t>流通服务部</a:t>
            </a:r>
            <a:endParaRPr lang="en-US" altLang="zh-CN" b="1" dirty="0" smtClean="0">
              <a:solidFill>
                <a:schemeClr val="accent1">
                  <a:lumMod val="50000"/>
                </a:schemeClr>
              </a:solidFill>
            </a:endParaRPr>
          </a:p>
          <a:p>
            <a:pPr algn="ctr"/>
            <a:r>
              <a:rPr lang="zh-CN" altLang="en-US" b="1" dirty="0" smtClean="0">
                <a:solidFill>
                  <a:schemeClr val="accent1">
                    <a:lumMod val="50000"/>
                  </a:schemeClr>
                </a:solidFill>
              </a:rPr>
              <a:t>（</a:t>
            </a:r>
            <a:r>
              <a:rPr lang="en-US" altLang="zh-CN" b="1" dirty="0" smtClean="0">
                <a:solidFill>
                  <a:schemeClr val="accent1">
                    <a:lumMod val="50000"/>
                  </a:schemeClr>
                </a:solidFill>
              </a:rPr>
              <a:t>204</a:t>
            </a:r>
            <a:r>
              <a:rPr lang="zh-CN" altLang="en-US" b="1" dirty="0" smtClean="0">
                <a:solidFill>
                  <a:schemeClr val="accent1">
                    <a:lumMod val="50000"/>
                  </a:schemeClr>
                </a:solidFill>
              </a:rPr>
              <a:t>）</a:t>
            </a:r>
            <a:endParaRPr lang="zh-CN" altLang="en-US" b="1" dirty="0">
              <a:solidFill>
                <a:schemeClr val="accent1">
                  <a:lumMod val="50000"/>
                </a:schemeClr>
              </a:solidFill>
            </a:endParaRPr>
          </a:p>
        </p:txBody>
      </p:sp>
      <p:sp>
        <p:nvSpPr>
          <p:cNvPr id="31" name="圆角淘宝网chenying0907出品 30"/>
          <p:cNvSpPr/>
          <p:nvPr/>
        </p:nvSpPr>
        <p:spPr>
          <a:xfrm>
            <a:off x="404425" y="4721302"/>
            <a:ext cx="3286665" cy="107583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accent1">
                    <a:lumMod val="50000"/>
                  </a:schemeClr>
                </a:solidFill>
              </a:rPr>
              <a:t>阅览服务部</a:t>
            </a:r>
            <a:endParaRPr lang="en-US" altLang="zh-CN" b="1" dirty="0" smtClean="0">
              <a:solidFill>
                <a:schemeClr val="accent1">
                  <a:lumMod val="50000"/>
                </a:schemeClr>
              </a:solidFill>
            </a:endParaRPr>
          </a:p>
          <a:p>
            <a:pPr algn="ctr"/>
            <a:r>
              <a:rPr lang="zh-CN" altLang="en-US" b="1" dirty="0" smtClean="0">
                <a:solidFill>
                  <a:schemeClr val="accent1">
                    <a:lumMod val="50000"/>
                  </a:schemeClr>
                </a:solidFill>
              </a:rPr>
              <a:t>（</a:t>
            </a:r>
            <a:r>
              <a:rPr lang="en-US" altLang="zh-CN" b="1" dirty="0" smtClean="0">
                <a:solidFill>
                  <a:schemeClr val="accent1">
                    <a:lumMod val="50000"/>
                  </a:schemeClr>
                </a:solidFill>
              </a:rPr>
              <a:t>407</a:t>
            </a:r>
            <a:r>
              <a:rPr lang="zh-CN" altLang="en-US" b="1" dirty="0" smtClean="0">
                <a:solidFill>
                  <a:schemeClr val="accent1">
                    <a:lumMod val="50000"/>
                  </a:schemeClr>
                </a:solidFill>
              </a:rPr>
              <a:t>）</a:t>
            </a:r>
            <a:endParaRPr lang="en-US" altLang="zh-CN" b="1" dirty="0" smtClean="0">
              <a:solidFill>
                <a:schemeClr val="accent1">
                  <a:lumMod val="50000"/>
                </a:schemeClr>
              </a:solidFill>
            </a:endParaRPr>
          </a:p>
        </p:txBody>
      </p:sp>
      <p:sp>
        <p:nvSpPr>
          <p:cNvPr id="32" name="圆角淘宝网chenying0907出品 31"/>
          <p:cNvSpPr/>
          <p:nvPr/>
        </p:nvSpPr>
        <p:spPr>
          <a:xfrm>
            <a:off x="8140302" y="2261867"/>
            <a:ext cx="3286665" cy="107583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accent1">
                    <a:lumMod val="50000"/>
                  </a:schemeClr>
                </a:solidFill>
              </a:rPr>
              <a:t>咨询与用户教育部</a:t>
            </a:r>
            <a:endParaRPr lang="en-US" altLang="zh-CN" b="1" dirty="0" smtClean="0">
              <a:solidFill>
                <a:schemeClr val="accent1">
                  <a:lumMod val="50000"/>
                </a:schemeClr>
              </a:solidFill>
            </a:endParaRPr>
          </a:p>
          <a:p>
            <a:pPr algn="ctr"/>
            <a:r>
              <a:rPr lang="zh-CN" altLang="en-US" b="1" dirty="0" smtClean="0">
                <a:solidFill>
                  <a:schemeClr val="accent1">
                    <a:lumMod val="50000"/>
                  </a:schemeClr>
                </a:solidFill>
              </a:rPr>
              <a:t>（</a:t>
            </a:r>
            <a:r>
              <a:rPr lang="en-US" altLang="zh-CN" b="1" dirty="0" smtClean="0">
                <a:solidFill>
                  <a:schemeClr val="accent1">
                    <a:lumMod val="50000"/>
                  </a:schemeClr>
                </a:solidFill>
              </a:rPr>
              <a:t>105</a:t>
            </a:r>
            <a:r>
              <a:rPr lang="zh-CN" altLang="en-US" b="1" dirty="0" smtClean="0">
                <a:solidFill>
                  <a:schemeClr val="accent1">
                    <a:lumMod val="50000"/>
                  </a:schemeClr>
                </a:solidFill>
              </a:rPr>
              <a:t>）</a:t>
            </a:r>
            <a:endParaRPr lang="zh-CN" altLang="en-US" b="1" dirty="0" smtClean="0">
              <a:solidFill>
                <a:schemeClr val="accent1">
                  <a:lumMod val="50000"/>
                </a:schemeClr>
              </a:solidFill>
            </a:endParaRPr>
          </a:p>
        </p:txBody>
      </p:sp>
      <p:sp>
        <p:nvSpPr>
          <p:cNvPr id="33" name="圆角淘宝网chenying0907出品 32"/>
          <p:cNvSpPr/>
          <p:nvPr/>
        </p:nvSpPr>
        <p:spPr>
          <a:xfrm>
            <a:off x="8175471" y="3466380"/>
            <a:ext cx="3286665" cy="107583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accent1">
                    <a:lumMod val="50000"/>
                  </a:schemeClr>
                </a:solidFill>
              </a:rPr>
              <a:t>地方与特色文献部</a:t>
            </a:r>
            <a:endParaRPr lang="en-US" altLang="zh-CN" b="1" dirty="0" smtClean="0">
              <a:solidFill>
                <a:schemeClr val="accent1">
                  <a:lumMod val="50000"/>
                </a:schemeClr>
              </a:solidFill>
            </a:endParaRPr>
          </a:p>
          <a:p>
            <a:pPr algn="ctr"/>
            <a:r>
              <a:rPr lang="zh-CN" altLang="en-US" b="1" dirty="0" smtClean="0">
                <a:solidFill>
                  <a:schemeClr val="accent1">
                    <a:lumMod val="50000"/>
                  </a:schemeClr>
                </a:solidFill>
              </a:rPr>
              <a:t>（</a:t>
            </a:r>
            <a:r>
              <a:rPr lang="en-US" altLang="zh-CN" b="1" dirty="0" smtClean="0">
                <a:solidFill>
                  <a:schemeClr val="accent1">
                    <a:lumMod val="50000"/>
                  </a:schemeClr>
                </a:solidFill>
              </a:rPr>
              <a:t>501</a:t>
            </a:r>
            <a:r>
              <a:rPr lang="zh-CN" altLang="en-US" b="1" dirty="0" smtClean="0">
                <a:solidFill>
                  <a:schemeClr val="accent1">
                    <a:lumMod val="50000"/>
                  </a:schemeClr>
                </a:solidFill>
              </a:rPr>
              <a:t>）</a:t>
            </a:r>
            <a:endParaRPr lang="zh-CN" altLang="en-US" b="1" dirty="0">
              <a:solidFill>
                <a:schemeClr val="accent1">
                  <a:lumMod val="50000"/>
                </a:schemeClr>
              </a:solidFill>
            </a:endParaRPr>
          </a:p>
        </p:txBody>
      </p:sp>
      <p:sp>
        <p:nvSpPr>
          <p:cNvPr id="34" name="圆角淘宝网chenying0907出品 33"/>
          <p:cNvSpPr/>
          <p:nvPr/>
        </p:nvSpPr>
        <p:spPr>
          <a:xfrm>
            <a:off x="8140302" y="4688477"/>
            <a:ext cx="3286665" cy="107583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accent1">
                    <a:lumMod val="50000"/>
                  </a:schemeClr>
                </a:solidFill>
              </a:rPr>
              <a:t>综合办公室</a:t>
            </a:r>
            <a:br>
              <a:rPr lang="en-US" altLang="zh-CN" b="1" dirty="0" smtClean="0">
                <a:solidFill>
                  <a:schemeClr val="accent1">
                    <a:lumMod val="50000"/>
                  </a:schemeClr>
                </a:solidFill>
              </a:rPr>
            </a:br>
            <a:r>
              <a:rPr lang="zh-CN" altLang="en-US" b="1" dirty="0" smtClean="0">
                <a:solidFill>
                  <a:schemeClr val="accent1">
                    <a:lumMod val="50000"/>
                  </a:schemeClr>
                </a:solidFill>
              </a:rPr>
              <a:t>（</a:t>
            </a:r>
            <a:r>
              <a:rPr lang="en-US" altLang="zh-CN" b="1" dirty="0" smtClean="0">
                <a:solidFill>
                  <a:schemeClr val="accent1">
                    <a:lumMod val="50000"/>
                  </a:schemeClr>
                </a:solidFill>
              </a:rPr>
              <a:t>207</a:t>
            </a:r>
            <a:r>
              <a:rPr lang="zh-CN" altLang="en-US" b="1" dirty="0" smtClean="0">
                <a:solidFill>
                  <a:schemeClr val="accent1">
                    <a:lumMod val="50000"/>
                  </a:schemeClr>
                </a:solidFill>
              </a:rPr>
              <a:t>）</a:t>
            </a:r>
            <a:endParaRPr lang="zh-CN" altLang="en-US" b="1" dirty="0">
              <a:solidFill>
                <a:schemeClr val="accent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8"/>
                                        </p:tgtEl>
                                      </p:cBhvr>
                                    </p:animEffect>
                                  </p:childTnLst>
                                </p:cTn>
                              </p:par>
                            </p:childTnLst>
                          </p:cTn>
                        </p:par>
                        <p:par>
                          <p:cTn id="12" fill="hold">
                            <p:stCondLst>
                              <p:cond delay="699"/>
                            </p:stCondLst>
                            <p:childTnLst>
                              <p:par>
                                <p:cTn id="13" presetID="21" presetClass="entr" presetSubtype="3" fill="hold" grpId="1"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3)">
                                      <p:cBhvr>
                                        <p:cTn id="15" dur="2000"/>
                                        <p:tgtEl>
                                          <p:spTgt spid="4"/>
                                        </p:tgtEl>
                                      </p:cBhvr>
                                    </p:animEffect>
                                  </p:childTnLst>
                                </p:cTn>
                              </p:par>
                              <p:par>
                                <p:cTn id="16" presetID="21" presetClass="entr" presetSubtype="3"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3)">
                                      <p:cBhvr>
                                        <p:cTn id="18" dur="2000"/>
                                        <p:tgtEl>
                                          <p:spTgt spid="5"/>
                                        </p:tgtEl>
                                      </p:cBhvr>
                                    </p:animEffect>
                                  </p:childTnLst>
                                </p:cTn>
                              </p:par>
                            </p:childTnLst>
                          </p:cTn>
                        </p:par>
                        <p:par>
                          <p:cTn id="19" fill="hold">
                            <p:stCondLst>
                              <p:cond delay="2699"/>
                            </p:stCondLst>
                            <p:childTnLst>
                              <p:par>
                                <p:cTn id="20" presetID="42"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3699"/>
                            </p:stCondLst>
                            <p:childTnLst>
                              <p:par>
                                <p:cTn id="26" presetID="42"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699"/>
                            </p:stCondLst>
                            <p:childTnLst>
                              <p:par>
                                <p:cTn id="32" presetID="42"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par>
                          <p:cTn id="37" fill="hold">
                            <p:stCondLst>
                              <p:cond delay="5699"/>
                            </p:stCondLst>
                            <p:childTnLst>
                              <p:par>
                                <p:cTn id="38" presetID="42"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par>
                          <p:cTn id="43" fill="hold">
                            <p:stCondLst>
                              <p:cond delay="6699"/>
                            </p:stCondLst>
                            <p:childTnLst>
                              <p:par>
                                <p:cTn id="44" presetID="42" presetClass="entr" presetSubtype="0"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childTnLst>
                          </p:cTn>
                        </p:par>
                        <p:par>
                          <p:cTn id="49" fill="hold">
                            <p:stCondLst>
                              <p:cond delay="7699"/>
                            </p:stCondLst>
                            <p:childTnLst>
                              <p:par>
                                <p:cTn id="50" presetID="42"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8699"/>
                            </p:stCondLst>
                            <p:childTnLst>
                              <p:par>
                                <p:cTn id="56" presetID="22" presetClass="entr" presetSubtype="2"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right)">
                                      <p:cBhvr>
                                        <p:cTn id="58" dur="500"/>
                                        <p:tgtEl>
                                          <p:spTgt spid="25"/>
                                        </p:tgtEl>
                                      </p:cBhvr>
                                    </p:animEffect>
                                  </p:childTnLst>
                                </p:cTn>
                              </p:par>
                              <p:par>
                                <p:cTn id="59" presetID="22" presetClass="entr" presetSubtype="2"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right)">
                                      <p:cBhvr>
                                        <p:cTn id="61" dur="500"/>
                                        <p:tgtEl>
                                          <p:spTgt spid="24"/>
                                        </p:tgtEl>
                                      </p:cBhvr>
                                    </p:animEffect>
                                  </p:childTnLst>
                                </p:cTn>
                              </p:par>
                              <p:par>
                                <p:cTn id="62" presetID="22" presetClass="entr" presetSubtype="2"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500"/>
                                        <p:tgtEl>
                                          <p:spTgt spid="26"/>
                                        </p:tgtEl>
                                      </p:cBhvr>
                                    </p:animEffect>
                                  </p:childTnLst>
                                </p:cTn>
                              </p:par>
                              <p:par>
                                <p:cTn id="65" presetID="22" presetClass="entr" presetSubtype="8"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par>
                                <p:cTn id="68" presetID="22" presetClass="entr" presetSubtype="8"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left)">
                                      <p:cBhvr>
                                        <p:cTn id="70" dur="500"/>
                                        <p:tgtEl>
                                          <p:spTgt spid="23"/>
                                        </p:tgtEl>
                                      </p:cBhvr>
                                    </p:animEffect>
                                  </p:childTnLst>
                                </p:cTn>
                              </p:par>
                              <p:par>
                                <p:cTn id="71" presetID="22" presetClass="entr" presetSubtype="8"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par>
                          <p:cTn id="74" fill="hold">
                            <p:stCondLst>
                              <p:cond delay="9199"/>
                            </p:stCondLst>
                            <p:childTnLst>
                              <p:par>
                                <p:cTn id="75" presetID="53" presetClass="entr" presetSubtype="16"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28" grpId="0"/>
      <p:bldP spid="2" grpId="0" animBg="1"/>
      <p:bldP spid="30"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淘宝网chenying0907出品 4"/>
          <p:cNvSpPr txBox="1"/>
          <p:nvPr/>
        </p:nvSpPr>
        <p:spPr>
          <a:xfrm>
            <a:off x="2168165" y="264321"/>
            <a:ext cx="2780907"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图书馆概况</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7" name="淘宝网chenying0907出品 6"/>
          <p:cNvSpPr txBox="1"/>
          <p:nvPr/>
        </p:nvSpPr>
        <p:spPr>
          <a:xfrm>
            <a:off x="2188016" y="905602"/>
            <a:ext cx="9690392" cy="6297108"/>
          </a:xfrm>
          <a:prstGeom prst="rect">
            <a:avLst/>
          </a:prstGeom>
          <a:noFill/>
        </p:spPr>
        <p:txBody>
          <a:bodyPr wrap="square" rtlCol="0">
            <a:spAutoFit/>
          </a:bodyPr>
          <a:lstStyle/>
          <a:p>
            <a:pPr>
              <a:lnSpc>
                <a:spcPct val="80000"/>
              </a:lnSpc>
            </a:pPr>
            <a:r>
              <a:rPr lang="zh-CN" altLang="en-US" sz="2400" dirty="0" smtClean="0">
                <a:latin typeface="隶书" panose="02010509060101010101" pitchFamily="49" charset="-122"/>
                <a:ea typeface="隶书" panose="02010509060101010101" pitchFamily="49" charset="-122"/>
              </a:rPr>
              <a:t>一楼</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108 </a:t>
            </a:r>
            <a:r>
              <a:rPr lang="zh-CN" altLang="en-US" sz="2400" dirty="0" smtClean="0">
                <a:latin typeface="隶书" panose="02010509060101010101" pitchFamily="49" charset="-122"/>
                <a:ea typeface="隶书" panose="02010509060101010101" pitchFamily="49" charset="-122"/>
              </a:rPr>
              <a:t>图书密集库      </a:t>
            </a:r>
            <a:r>
              <a:rPr lang="en-US" altLang="zh-CN" sz="2400" dirty="0" smtClean="0">
                <a:latin typeface="隶书" panose="02010509060101010101" pitchFamily="49" charset="-122"/>
                <a:ea typeface="隶书" panose="02010509060101010101" pitchFamily="49" charset="-122"/>
              </a:rPr>
              <a:t>【</a:t>
            </a:r>
            <a:r>
              <a:rPr lang="zh-CN" altLang="en-US" sz="2400" dirty="0" smtClean="0">
                <a:latin typeface="隶书" panose="02010509060101010101" pitchFamily="49" charset="-122"/>
                <a:ea typeface="隶书" panose="02010509060101010101" pitchFamily="49" charset="-122"/>
              </a:rPr>
              <a:t>各大类低流通率图书</a:t>
            </a:r>
            <a:r>
              <a:rPr lang="en-US" altLang="zh-CN" sz="2400" dirty="0" smtClean="0">
                <a:latin typeface="隶书" panose="02010509060101010101" pitchFamily="49" charset="-122"/>
                <a:ea typeface="隶书" panose="02010509060101010101" pitchFamily="49" charset="-122"/>
              </a:rPr>
              <a:t>】</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109 </a:t>
            </a:r>
            <a:r>
              <a:rPr lang="zh-CN" altLang="en-US" sz="2400" dirty="0" smtClean="0">
                <a:latin typeface="隶书" panose="02010509060101010101" pitchFamily="49" charset="-122"/>
                <a:ea typeface="隶书" panose="02010509060101010101" pitchFamily="49" charset="-122"/>
              </a:rPr>
              <a:t>社科综合库      </a:t>
            </a:r>
            <a:r>
              <a:rPr lang="en-US" altLang="zh-CN" sz="2400" dirty="0" smtClean="0">
                <a:latin typeface="隶书" panose="02010509060101010101" pitchFamily="49" charset="-122"/>
                <a:ea typeface="隶书" panose="02010509060101010101" pitchFamily="49" charset="-122"/>
              </a:rPr>
              <a:t>【A B C D E </a:t>
            </a:r>
            <a:r>
              <a:rPr lang="zh-CN" altLang="en-US" sz="2400" dirty="0" smtClean="0">
                <a:latin typeface="隶书" panose="02010509060101010101" pitchFamily="49" charset="-122"/>
                <a:ea typeface="隶书" panose="02010509060101010101" pitchFamily="49" charset="-122"/>
              </a:rPr>
              <a:t>大类</a:t>
            </a:r>
            <a:r>
              <a:rPr lang="en-US" altLang="zh-CN" sz="2400" dirty="0" smtClean="0">
                <a:latin typeface="隶书" panose="02010509060101010101" pitchFamily="49" charset="-122"/>
                <a:ea typeface="隶书" panose="02010509060101010101" pitchFamily="49" charset="-122"/>
              </a:rPr>
              <a:t>】</a:t>
            </a: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     </a:t>
            </a:r>
            <a:r>
              <a:rPr lang="en-US" altLang="zh-CN" sz="2400" dirty="0" smtClean="0">
                <a:latin typeface="隶书" panose="02010509060101010101" pitchFamily="49" charset="-122"/>
                <a:ea typeface="隶书" panose="02010509060101010101" pitchFamily="49" charset="-122"/>
              </a:rPr>
              <a:t>112 </a:t>
            </a:r>
            <a:r>
              <a:rPr lang="zh-CN" altLang="en-US" sz="2400" dirty="0" smtClean="0">
                <a:latin typeface="隶书" panose="02010509060101010101" pitchFamily="49" charset="-122"/>
                <a:ea typeface="隶书" panose="02010509060101010101" pitchFamily="49" charset="-122"/>
              </a:rPr>
              <a:t>放映室</a:t>
            </a: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二楼 </a:t>
            </a: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     博览厅 总借还书处</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211 </a:t>
            </a:r>
            <a:r>
              <a:rPr lang="zh-CN" altLang="en-US" sz="2400" dirty="0" smtClean="0">
                <a:latin typeface="隶书" panose="02010509060101010101" pitchFamily="49" charset="-122"/>
                <a:ea typeface="隶书" panose="02010509060101010101" pitchFamily="49" charset="-122"/>
              </a:rPr>
              <a:t>文学书库        </a:t>
            </a:r>
            <a:r>
              <a:rPr lang="en-US" altLang="zh-CN" sz="2400" dirty="0" smtClean="0">
                <a:latin typeface="隶书" panose="02010509060101010101" pitchFamily="49" charset="-122"/>
                <a:ea typeface="隶书" panose="02010509060101010101" pitchFamily="49" charset="-122"/>
              </a:rPr>
              <a:t>【I </a:t>
            </a:r>
            <a:r>
              <a:rPr lang="zh-CN" altLang="en-US" sz="2400" dirty="0" smtClean="0">
                <a:latin typeface="隶书" panose="02010509060101010101" pitchFamily="49" charset="-122"/>
                <a:ea typeface="隶书" panose="02010509060101010101" pitchFamily="49" charset="-122"/>
              </a:rPr>
              <a:t>大类</a:t>
            </a:r>
            <a:r>
              <a:rPr lang="en-US" altLang="zh-CN" sz="2400" dirty="0" smtClean="0">
                <a:latin typeface="隶书" panose="02010509060101010101" pitchFamily="49" charset="-122"/>
                <a:ea typeface="隶书" panose="02010509060101010101" pitchFamily="49" charset="-122"/>
              </a:rPr>
              <a:t>】</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212 </a:t>
            </a:r>
            <a:r>
              <a:rPr lang="zh-CN" altLang="en-US" sz="2400" dirty="0" smtClean="0">
                <a:latin typeface="隶书" panose="02010509060101010101" pitchFamily="49" charset="-122"/>
                <a:ea typeface="隶书" panose="02010509060101010101" pitchFamily="49" charset="-122"/>
              </a:rPr>
              <a:t>文教艺体库      </a:t>
            </a:r>
            <a:r>
              <a:rPr lang="en-US" altLang="zh-CN" sz="2400" dirty="0" smtClean="0">
                <a:latin typeface="隶书" panose="02010509060101010101" pitchFamily="49" charset="-122"/>
                <a:ea typeface="隶书" panose="02010509060101010101" pitchFamily="49" charset="-122"/>
              </a:rPr>
              <a:t>【G J </a:t>
            </a:r>
            <a:r>
              <a:rPr lang="zh-CN" altLang="en-US" sz="2400" dirty="0" smtClean="0">
                <a:latin typeface="隶书" panose="02010509060101010101" pitchFamily="49" charset="-122"/>
                <a:ea typeface="隶书" panose="02010509060101010101" pitchFamily="49" charset="-122"/>
              </a:rPr>
              <a:t>大类</a:t>
            </a:r>
            <a:r>
              <a:rPr lang="en-US" altLang="zh-CN" sz="2400" dirty="0" smtClean="0">
                <a:latin typeface="隶书" panose="02010509060101010101" pitchFamily="49" charset="-122"/>
                <a:ea typeface="隶书" panose="02010509060101010101" pitchFamily="49" charset="-122"/>
              </a:rPr>
              <a:t>】</a:t>
            </a: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三楼 </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301 </a:t>
            </a:r>
            <a:r>
              <a:rPr lang="zh-CN" altLang="en-US" sz="2400" dirty="0" smtClean="0">
                <a:latin typeface="隶书" panose="02010509060101010101" pitchFamily="49" charset="-122"/>
                <a:ea typeface="隶书" panose="02010509060101010101" pitchFamily="49" charset="-122"/>
              </a:rPr>
              <a:t>工科书库        </a:t>
            </a:r>
            <a:r>
              <a:rPr lang="en-US" altLang="zh-CN" sz="2400" dirty="0" smtClean="0">
                <a:latin typeface="隶书" panose="02010509060101010101" pitchFamily="49" charset="-122"/>
                <a:ea typeface="隶书" panose="02010509060101010101" pitchFamily="49" charset="-122"/>
              </a:rPr>
              <a:t>【T U V X </a:t>
            </a:r>
            <a:r>
              <a:rPr lang="zh-CN" altLang="en-US" sz="2400" dirty="0" smtClean="0">
                <a:latin typeface="隶书" panose="02010509060101010101" pitchFamily="49" charset="-122"/>
                <a:ea typeface="隶书" panose="02010509060101010101" pitchFamily="49" charset="-122"/>
              </a:rPr>
              <a:t>大类</a:t>
            </a:r>
            <a:r>
              <a:rPr lang="en-US" altLang="zh-CN" sz="2400" dirty="0" smtClean="0">
                <a:latin typeface="隶书" panose="02010509060101010101" pitchFamily="49" charset="-122"/>
                <a:ea typeface="隶书" panose="02010509060101010101" pitchFamily="49" charset="-122"/>
              </a:rPr>
              <a:t>】</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304 </a:t>
            </a:r>
            <a:r>
              <a:rPr lang="zh-CN" altLang="en-US" sz="2400" dirty="0" smtClean="0">
                <a:latin typeface="隶书" panose="02010509060101010101" pitchFamily="49" charset="-122"/>
                <a:ea typeface="隶书" panose="02010509060101010101" pitchFamily="49" charset="-122"/>
              </a:rPr>
              <a:t>理生农医库      </a:t>
            </a:r>
            <a:r>
              <a:rPr lang="en-US" altLang="zh-CN" sz="2400" dirty="0" smtClean="0">
                <a:latin typeface="隶书" panose="02010509060101010101" pitchFamily="49" charset="-122"/>
                <a:ea typeface="隶书" panose="02010509060101010101" pitchFamily="49" charset="-122"/>
              </a:rPr>
              <a:t>【N O P Q R S </a:t>
            </a:r>
            <a:r>
              <a:rPr lang="zh-CN" altLang="en-US" sz="2400" dirty="0" smtClean="0">
                <a:latin typeface="隶书" panose="02010509060101010101" pitchFamily="49" charset="-122"/>
                <a:ea typeface="隶书" panose="02010509060101010101" pitchFamily="49" charset="-122"/>
              </a:rPr>
              <a:t>大类</a:t>
            </a:r>
            <a:r>
              <a:rPr lang="en-US" altLang="zh-CN" sz="2400" dirty="0" smtClean="0">
                <a:latin typeface="隶书" panose="02010509060101010101" pitchFamily="49" charset="-122"/>
                <a:ea typeface="隶书" panose="02010509060101010101" pitchFamily="49" charset="-122"/>
              </a:rPr>
              <a:t>】</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305 </a:t>
            </a:r>
            <a:r>
              <a:rPr lang="zh-CN" altLang="en-US" sz="2400" dirty="0" smtClean="0">
                <a:latin typeface="隶书" panose="02010509060101010101" pitchFamily="49" charset="-122"/>
                <a:ea typeface="隶书" panose="02010509060101010101" pitchFamily="49" charset="-122"/>
              </a:rPr>
              <a:t>语言文字综合库  </a:t>
            </a:r>
            <a:r>
              <a:rPr lang="en-US" altLang="zh-CN" sz="2400" dirty="0" smtClean="0">
                <a:latin typeface="隶书" panose="02010509060101010101" pitchFamily="49" charset="-122"/>
                <a:ea typeface="隶书" panose="02010509060101010101" pitchFamily="49" charset="-122"/>
              </a:rPr>
              <a:t>【H Z </a:t>
            </a:r>
            <a:r>
              <a:rPr lang="zh-CN" altLang="en-US" sz="2400" dirty="0" smtClean="0">
                <a:latin typeface="隶书" panose="02010509060101010101" pitchFamily="49" charset="-122"/>
                <a:ea typeface="隶书" panose="02010509060101010101" pitchFamily="49" charset="-122"/>
              </a:rPr>
              <a:t>大类，蒙文文献，西文文献</a:t>
            </a:r>
            <a:r>
              <a:rPr lang="en-US" altLang="zh-CN" sz="2400" dirty="0" smtClean="0">
                <a:latin typeface="隶书" panose="02010509060101010101" pitchFamily="49" charset="-122"/>
                <a:ea typeface="隶书" panose="02010509060101010101" pitchFamily="49" charset="-122"/>
              </a:rPr>
              <a:t>】</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306 </a:t>
            </a:r>
            <a:r>
              <a:rPr lang="zh-CN" altLang="en-US" sz="2400" dirty="0" smtClean="0">
                <a:latin typeface="隶书" panose="02010509060101010101" pitchFamily="49" charset="-122"/>
                <a:ea typeface="隶书" panose="02010509060101010101" pitchFamily="49" charset="-122"/>
              </a:rPr>
              <a:t>经济史地库      </a:t>
            </a:r>
            <a:r>
              <a:rPr lang="en-US" altLang="zh-CN" sz="2400" dirty="0" smtClean="0">
                <a:latin typeface="隶书" panose="02010509060101010101" pitchFamily="49" charset="-122"/>
                <a:ea typeface="隶书" panose="02010509060101010101" pitchFamily="49" charset="-122"/>
              </a:rPr>
              <a:t>【F K </a:t>
            </a:r>
            <a:r>
              <a:rPr lang="zh-CN" altLang="en-US" sz="2400" dirty="0" smtClean="0">
                <a:latin typeface="隶书" panose="02010509060101010101" pitchFamily="49" charset="-122"/>
                <a:ea typeface="隶书" panose="02010509060101010101" pitchFamily="49" charset="-122"/>
              </a:rPr>
              <a:t>大类</a:t>
            </a:r>
            <a:r>
              <a:rPr lang="en-US" altLang="zh-CN" sz="2400" dirty="0" smtClean="0">
                <a:latin typeface="隶书" panose="02010509060101010101" pitchFamily="49" charset="-122"/>
                <a:ea typeface="隶书" panose="02010509060101010101" pitchFamily="49" charset="-122"/>
              </a:rPr>
              <a:t>】</a:t>
            </a: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     </a:t>
            </a:r>
            <a:r>
              <a:rPr lang="en-US" altLang="zh-CN" sz="2400" dirty="0" smtClean="0">
                <a:latin typeface="隶书" panose="02010509060101010101" pitchFamily="49" charset="-122"/>
                <a:ea typeface="隶书" panose="02010509060101010101" pitchFamily="49" charset="-122"/>
              </a:rPr>
              <a:t>308</a:t>
            </a:r>
            <a:r>
              <a:rPr lang="zh-CN" altLang="en-US" sz="2400" dirty="0" smtClean="0">
                <a:latin typeface="隶书" panose="02010509060101010101" pitchFamily="49" charset="-122"/>
                <a:ea typeface="隶书" panose="02010509060101010101" pitchFamily="49" charset="-122"/>
              </a:rPr>
              <a:t> 电子阅览室</a:t>
            </a: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四楼</a:t>
            </a: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         慎思堂、揽胜堂、知行堂、思践堂（自修室）</a:t>
            </a: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     </a:t>
            </a:r>
            <a:r>
              <a:rPr lang="en-US" altLang="zh-CN" sz="2400" dirty="0" smtClean="0">
                <a:latin typeface="隶书" panose="02010509060101010101" pitchFamily="49" charset="-122"/>
                <a:ea typeface="隶书" panose="02010509060101010101" pitchFamily="49" charset="-122"/>
              </a:rPr>
              <a:t>408</a:t>
            </a:r>
            <a:r>
              <a:rPr lang="zh-CN" altLang="en-US" sz="2400" dirty="0" smtClean="0">
                <a:latin typeface="隶书" panose="02010509060101010101" pitchFamily="49" charset="-122"/>
                <a:ea typeface="隶书" panose="02010509060101010101" pitchFamily="49" charset="-122"/>
              </a:rPr>
              <a:t> 报刊阅览室</a:t>
            </a:r>
            <a:endParaRPr lang="en-US" altLang="zh-CN" sz="2400" dirty="0" smtClean="0">
              <a:latin typeface="隶书" panose="02010509060101010101" pitchFamily="49" charset="-122"/>
              <a:ea typeface="隶书" panose="02010509060101010101" pitchFamily="49" charset="-122"/>
            </a:endParaRPr>
          </a:p>
          <a:p>
            <a:pPr>
              <a:lnSpc>
                <a:spcPct val="80000"/>
              </a:lnSpc>
            </a:pPr>
            <a:endParaRPr lang="en-US" altLang="zh-CN" sz="2400" dirty="0" smtClean="0">
              <a:latin typeface="隶书" panose="02010509060101010101" pitchFamily="49" charset="-122"/>
              <a:ea typeface="隶书" panose="02010509060101010101" pitchFamily="49" charset="-122"/>
            </a:endParaRPr>
          </a:p>
          <a:p>
            <a:pPr>
              <a:lnSpc>
                <a:spcPct val="80000"/>
              </a:lnSpc>
            </a:pPr>
            <a:r>
              <a:rPr lang="zh-CN" altLang="en-US" sz="2400" dirty="0" smtClean="0">
                <a:latin typeface="隶书" panose="02010509060101010101" pitchFamily="49" charset="-122"/>
                <a:ea typeface="隶书" panose="02010509060101010101" pitchFamily="49" charset="-122"/>
              </a:rPr>
              <a:t>五楼 </a:t>
            </a:r>
            <a:r>
              <a:rPr lang="en-US" altLang="zh-CN" sz="2400" dirty="0" smtClean="0">
                <a:latin typeface="隶书" panose="02010509060101010101" pitchFamily="49" charset="-122"/>
                <a:ea typeface="隶书" panose="02010509060101010101" pitchFamily="49" charset="-122"/>
              </a:rPr>
              <a:t>513 </a:t>
            </a:r>
            <a:r>
              <a:rPr lang="zh-CN" altLang="en-US" sz="2400" dirty="0" smtClean="0">
                <a:latin typeface="隶书" panose="02010509060101010101" pitchFamily="49" charset="-122"/>
                <a:ea typeface="隶书" panose="02010509060101010101" pitchFamily="49" charset="-122"/>
              </a:rPr>
              <a:t>地方文献库</a:t>
            </a:r>
            <a:endParaRPr lang="en-US" altLang="zh-CN" sz="2400" dirty="0" smtClean="0">
              <a:latin typeface="隶书" panose="02010509060101010101" pitchFamily="49" charset="-122"/>
              <a:ea typeface="隶书" panose="02010509060101010101" pitchFamily="49" charset="-122"/>
            </a:endParaRPr>
          </a:p>
          <a:p>
            <a:pPr>
              <a:lnSpc>
                <a:spcPct val="80000"/>
              </a:lnSpc>
            </a:pPr>
            <a:r>
              <a:rPr lang="en-US" altLang="zh-CN" sz="2400" dirty="0" smtClean="0">
                <a:latin typeface="隶书" panose="02010509060101010101" pitchFamily="49" charset="-122"/>
                <a:ea typeface="隶书" panose="02010509060101010101" pitchFamily="49" charset="-122"/>
              </a:rPr>
              <a:t>     511 </a:t>
            </a:r>
            <a:r>
              <a:rPr lang="zh-CN" altLang="en-US" sz="2400" dirty="0" smtClean="0">
                <a:latin typeface="隶书" panose="02010509060101010101" pitchFamily="49" charset="-122"/>
                <a:ea typeface="隶书" panose="02010509060101010101" pitchFamily="49" charset="-122"/>
              </a:rPr>
              <a:t>特藏与工具书库</a:t>
            </a:r>
            <a:endParaRPr lang="en-US" altLang="zh-CN" sz="2400" dirty="0" smtClean="0">
              <a:latin typeface="隶书" panose="02010509060101010101" pitchFamily="49" charset="-122"/>
              <a:ea typeface="隶书" panose="02010509060101010101" pitchFamily="49" charset="-122"/>
            </a:endParaRPr>
          </a:p>
          <a:p>
            <a:pPr>
              <a:lnSpc>
                <a:spcPct val="80000"/>
              </a:lnSpc>
            </a:pPr>
            <a:endParaRPr lang="zh-CN" altLang="en-US" sz="2400" dirty="0">
              <a:latin typeface="隶书" panose="02010509060101010101" pitchFamily="49" charset="-122"/>
              <a:ea typeface="隶书" panose="02010509060101010101" pitchFamily="49" charset="-122"/>
            </a:endParaRPr>
          </a:p>
        </p:txBody>
      </p:sp>
      <p:sp>
        <p:nvSpPr>
          <p:cNvPr id="8" name="淘宝网chenying0907出品 7"/>
          <p:cNvSpPr txBox="1"/>
          <p:nvPr/>
        </p:nvSpPr>
        <p:spPr>
          <a:xfrm>
            <a:off x="192161" y="2190046"/>
            <a:ext cx="2157818" cy="461665"/>
          </a:xfrm>
          <a:prstGeom prst="rect">
            <a:avLst/>
          </a:prstGeom>
          <a:noFill/>
        </p:spPr>
        <p:txBody>
          <a:bodyPr wrap="squar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馆藏布局</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699"/>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699"/>
                            </p:stCondLst>
                            <p:childTnLst>
                              <p:par>
                                <p:cTn id="19" presetID="3"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本占位符 5"/>
          <p:cNvSpPr>
            <a:spLocks noGrp="1"/>
          </p:cNvSpPr>
          <p:nvPr>
            <p:ph type="body" sz="half" idx="2"/>
          </p:nvPr>
        </p:nvSpPr>
        <p:spPr>
          <a:xfrm>
            <a:off x="353484" y="928689"/>
            <a:ext cx="4267200" cy="5646737"/>
          </a:xfrm>
          <a:solidFill>
            <a:srgbClr val="95B3D7">
              <a:alpha val="32941"/>
            </a:srgbClr>
          </a:solidFill>
        </p:spPr>
        <p:txBody>
          <a:bodyPr vert="horz" wrap="square" lIns="91440" tIns="45720" rIns="91440" bIns="45720" anchor="t"/>
          <a:lstStyle/>
          <a:p>
            <a:endParaRPr lang="en-US" altLang="zh-CN" sz="3200" b="1" dirty="0">
              <a:latin typeface="Segoe Script" panose="020B0504020000000003" pitchFamily="34" charset="0"/>
              <a:ea typeface="新宋体" panose="02010609030101010101" pitchFamily="49" charset="-122"/>
              <a:cs typeface="宋体" panose="02010600030101010101" pitchFamily="2" charset="-122"/>
            </a:endParaRPr>
          </a:p>
          <a:p>
            <a:r>
              <a:rPr lang="en-US" altLang="zh-CN" sz="3200" b="1" dirty="0">
                <a:latin typeface="Segoe Script" panose="020B0504020000000003" pitchFamily="34" charset="0"/>
                <a:ea typeface="新宋体" panose="02010609030101010101" pitchFamily="49" charset="-122"/>
                <a:cs typeface="宋体" panose="02010600030101010101" pitchFamily="2" charset="-122"/>
              </a:rPr>
              <a:t>•</a:t>
            </a:r>
            <a:r>
              <a:rPr lang="en-US" altLang="zh-CN" sz="2800" b="1" dirty="0">
                <a:latin typeface="Segoe Script" panose="020B0504020000000003" pitchFamily="34" charset="0"/>
                <a:ea typeface="新宋体" panose="02010609030101010101" pitchFamily="49" charset="-122"/>
                <a:cs typeface="宋体" panose="02010600030101010101" pitchFamily="2" charset="-122"/>
              </a:rPr>
              <a:t>4000</a:t>
            </a:r>
            <a:r>
              <a:rPr lang="zh-CN" altLang="en-US" sz="2800" b="1" dirty="0">
                <a:latin typeface="Segoe Script" panose="020B0504020000000003" pitchFamily="34" charset="0"/>
                <a:ea typeface="新宋体" panose="02010609030101010101" pitchFamily="49" charset="-122"/>
                <a:cs typeface="宋体" panose="02010600030101010101" pitchFamily="2" charset="-122"/>
              </a:rPr>
              <a:t>种期刊资源</a:t>
            </a:r>
            <a:endParaRPr lang="zh-CN" altLang="en-US" sz="2800" b="1" dirty="0">
              <a:latin typeface="Segoe Script" panose="020B0504020000000003" pitchFamily="34" charset="0"/>
              <a:ea typeface="新宋体" panose="02010609030101010101" pitchFamily="49" charset="-122"/>
              <a:cs typeface="宋体" panose="02010600030101010101" pitchFamily="2" charset="-122"/>
            </a:endParaRPr>
          </a:p>
          <a:p>
            <a:endParaRPr lang="zh-CN" altLang="en-US" sz="2800" b="1" dirty="0">
              <a:latin typeface="Segoe Script" panose="020B0504020000000003" pitchFamily="34" charset="0"/>
              <a:ea typeface="新宋体" panose="02010609030101010101" pitchFamily="49" charset="-122"/>
              <a:cs typeface="宋体" panose="02010600030101010101" pitchFamily="2" charset="-122"/>
            </a:endParaRPr>
          </a:p>
          <a:p>
            <a:r>
              <a:rPr lang="zh-CN" altLang="en-US" sz="2800" b="1" dirty="0">
                <a:latin typeface="Segoe Script" panose="020B0504020000000003" pitchFamily="34" charset="0"/>
                <a:ea typeface="新宋体" panose="02010609030101010101" pitchFamily="49" charset="-122"/>
                <a:cs typeface="宋体" panose="02010600030101010101" pitchFamily="2" charset="-122"/>
              </a:rPr>
              <a:t>•</a:t>
            </a:r>
            <a:r>
              <a:rPr lang="en-US" altLang="zh-CN" sz="2800" b="1" dirty="0">
                <a:latin typeface="Segoe Script" panose="020B0504020000000003" pitchFamily="34" charset="0"/>
                <a:ea typeface="新宋体" panose="02010609030101010101" pitchFamily="49" charset="-122"/>
                <a:cs typeface="宋体" panose="02010600030101010101" pitchFamily="2" charset="-122"/>
              </a:rPr>
              <a:t>200</a:t>
            </a:r>
            <a:r>
              <a:rPr lang="zh-CN" altLang="en-US" sz="2800" b="1" dirty="0">
                <a:latin typeface="Segoe Script" panose="020B0504020000000003" pitchFamily="34" charset="0"/>
                <a:ea typeface="新宋体" panose="02010609030101010101" pitchFamily="49" charset="-122"/>
                <a:cs typeface="宋体" panose="02010600030101010101" pitchFamily="2" charset="-122"/>
              </a:rPr>
              <a:t>多种报纸</a:t>
            </a:r>
            <a:endParaRPr lang="zh-CN" altLang="en-US" sz="2800" b="1" dirty="0">
              <a:latin typeface="Segoe Script" panose="020B0504020000000003" pitchFamily="34" charset="0"/>
              <a:ea typeface="新宋体" panose="02010609030101010101" pitchFamily="49" charset="-122"/>
              <a:cs typeface="宋体" panose="02010600030101010101" pitchFamily="2" charset="-122"/>
            </a:endParaRPr>
          </a:p>
          <a:p>
            <a:endParaRPr lang="zh-CN" altLang="en-US" sz="2800" b="1" dirty="0">
              <a:latin typeface="Segoe Script" panose="020B0504020000000003" pitchFamily="34" charset="0"/>
              <a:ea typeface="新宋体" panose="02010609030101010101" pitchFamily="49" charset="-122"/>
              <a:cs typeface="宋体" panose="02010600030101010101" pitchFamily="2" charset="-122"/>
            </a:endParaRPr>
          </a:p>
          <a:p>
            <a:r>
              <a:rPr lang="zh-CN" altLang="en-US" sz="2800" b="1" dirty="0">
                <a:latin typeface="Segoe Script" panose="020B0504020000000003" pitchFamily="34" charset="0"/>
                <a:ea typeface="新宋体" panose="02010609030101010101" pitchFamily="49" charset="-122"/>
                <a:cs typeface="宋体" panose="02010600030101010101" pitchFamily="2" charset="-122"/>
              </a:rPr>
              <a:t>•</a:t>
            </a:r>
            <a:r>
              <a:rPr lang="en-US" altLang="zh-CN" sz="2800" b="1" dirty="0">
                <a:latin typeface="Segoe Script" panose="020B0504020000000003" pitchFamily="34" charset="0"/>
                <a:ea typeface="新宋体" panose="02010609030101010101" pitchFamily="49" charset="-122"/>
                <a:cs typeface="宋体" panose="02010600030101010101" pitchFamily="2" charset="-122"/>
              </a:rPr>
              <a:t>10000</a:t>
            </a:r>
            <a:r>
              <a:rPr lang="zh-CN" altLang="en-US" sz="2800" b="1" dirty="0">
                <a:latin typeface="Segoe Script" panose="020B0504020000000003" pitchFamily="34" charset="0"/>
                <a:ea typeface="新宋体" panose="02010609030101010101" pitchFamily="49" charset="-122"/>
                <a:cs typeface="宋体" panose="02010600030101010101" pitchFamily="2" charset="-122"/>
              </a:rPr>
              <a:t>多种图书</a:t>
            </a:r>
            <a:endParaRPr lang="zh-CN" altLang="en-US" sz="2800" b="1" dirty="0">
              <a:latin typeface="Segoe Script" panose="020B0504020000000003" pitchFamily="34" charset="0"/>
              <a:ea typeface="新宋体" panose="02010609030101010101" pitchFamily="49" charset="-122"/>
              <a:cs typeface="宋体" panose="02010600030101010101" pitchFamily="2" charset="-122"/>
            </a:endParaRPr>
          </a:p>
          <a:p>
            <a:endParaRPr lang="zh-CN" altLang="en-US" sz="2800" b="1" dirty="0">
              <a:latin typeface="Segoe Script" panose="020B0504020000000003" pitchFamily="34" charset="0"/>
              <a:ea typeface="新宋体" panose="02010609030101010101" pitchFamily="49" charset="-122"/>
              <a:cs typeface="宋体" panose="02010600030101010101" pitchFamily="2" charset="-122"/>
            </a:endParaRPr>
          </a:p>
          <a:p>
            <a:endParaRPr lang="zh-CN" altLang="en-US" sz="2800" b="1" dirty="0">
              <a:latin typeface="Segoe Script" panose="020B0504020000000003" pitchFamily="34" charset="0"/>
              <a:ea typeface="新宋体" panose="02010609030101010101" pitchFamily="49" charset="-122"/>
              <a:cs typeface="宋体" panose="02010600030101010101" pitchFamily="2" charset="-122"/>
            </a:endParaRPr>
          </a:p>
          <a:p>
            <a:endParaRPr lang="zh-CN" altLang="en-US" sz="2800" b="1" dirty="0">
              <a:latin typeface="Segoe Script" panose="020B0504020000000003" pitchFamily="34" charset="0"/>
              <a:ea typeface="新宋体" panose="02010609030101010101" pitchFamily="49" charset="-122"/>
              <a:cs typeface="宋体" panose="02010600030101010101" pitchFamily="2" charset="-122"/>
            </a:endParaRPr>
          </a:p>
        </p:txBody>
      </p:sp>
      <p:sp>
        <p:nvSpPr>
          <p:cNvPr id="19459" name="标题 3"/>
          <p:cNvSpPr>
            <a:spLocks noGrp="1"/>
          </p:cNvSpPr>
          <p:nvPr>
            <p:ph type="title"/>
          </p:nvPr>
        </p:nvSpPr>
        <p:spPr>
          <a:xfrm>
            <a:off x="609600" y="105996"/>
            <a:ext cx="11252200" cy="655638"/>
          </a:xfrm>
        </p:spPr>
        <p:txBody>
          <a:bodyPr vert="horz" wrap="square" lIns="91440" tIns="45720" rIns="91440" bIns="45720" anchor="b">
            <a:normAutofit fontScale="90000"/>
          </a:bodyPr>
          <a:lstStyle/>
          <a:p>
            <a:pPr algn="ctr"/>
            <a:r>
              <a:rPr lang="zh-CN" altLang="en-US" sz="4400" dirty="0">
                <a:solidFill>
                  <a:srgbClr val="FF0000"/>
                </a:solidFill>
                <a:latin typeface="隶书" panose="02010509060101010101" pitchFamily="49" charset="-122"/>
                <a:ea typeface="隶书" panose="02010509060101010101" pitchFamily="49" charset="-122"/>
                <a:cs typeface="宋体" panose="02010600030101010101" pitchFamily="2" charset="-122"/>
              </a:rPr>
              <a:t>博看报刊阅读机（触摸屏）</a:t>
            </a:r>
            <a:endParaRPr lang="zh-CN" altLang="en-US" sz="4400" dirty="0">
              <a:solidFill>
                <a:srgbClr val="FF0000"/>
              </a:solidFill>
              <a:latin typeface="隶书" panose="02010509060101010101" pitchFamily="49" charset="-122"/>
              <a:ea typeface="隶书" panose="02010509060101010101" pitchFamily="49" charset="-122"/>
              <a:cs typeface="宋体" panose="02010600030101010101" pitchFamily="2" charset="-122"/>
            </a:endParaRPr>
          </a:p>
        </p:txBody>
      </p:sp>
      <p:pic>
        <p:nvPicPr>
          <p:cNvPr id="19460" name="内容占位符 6" descr="mmexport1535728074833"/>
          <p:cNvPicPr>
            <a:picLocks noGrp="1" noChangeAspect="1"/>
          </p:cNvPicPr>
          <p:nvPr>
            <p:ph idx="1"/>
          </p:nvPr>
        </p:nvPicPr>
        <p:blipFill>
          <a:blip r:embed="rId1"/>
          <a:srcRect/>
          <a:stretch>
            <a:fillRect/>
          </a:stretch>
        </p:blipFill>
        <p:spPr>
          <a:xfrm>
            <a:off x="4766733" y="928689"/>
            <a:ext cx="7097184" cy="5646737"/>
          </a:xfrm>
        </p:spPr>
      </p:pic>
      <p:pic>
        <p:nvPicPr>
          <p:cNvPr id="19461" name="Picture 2" descr="C:\Users\Soloman\Desktop\荷叶.png"/>
          <p:cNvPicPr>
            <a:picLocks noChangeAspect="1"/>
          </p:cNvPicPr>
          <p:nvPr/>
        </p:nvPicPr>
        <p:blipFill>
          <a:blip r:embed="rId2"/>
          <a:srcRect l="83331" t="36375" r="2292" b="40009"/>
          <a:stretch>
            <a:fillRect/>
          </a:stretch>
        </p:blipFill>
        <p:spPr>
          <a:xfrm>
            <a:off x="476251" y="5056188"/>
            <a:ext cx="1837267" cy="1574800"/>
          </a:xfrm>
          <a:prstGeom prst="rect">
            <a:avLst/>
          </a:prstGeom>
          <a:noFill/>
          <a:ln w="9525">
            <a:noFill/>
          </a:ln>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7" name="直接连接符 6"/>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标题 2"/>
          <p:cNvSpPr>
            <a:spLocks noGrp="1"/>
          </p:cNvSpPr>
          <p:nvPr>
            <p:ph type="title"/>
          </p:nvPr>
        </p:nvSpPr>
        <p:spPr>
          <a:xfrm>
            <a:off x="1079990" y="140432"/>
            <a:ext cx="4762500" cy="736600"/>
          </a:xfrm>
        </p:spPr>
        <p:txBody>
          <a:bodyPr vert="horz" wrap="square" lIns="91440" tIns="45720" rIns="91440" bIns="45720" anchor="b">
            <a:normAutofit fontScale="90000"/>
          </a:bodyPr>
          <a:lstStyle/>
          <a:p>
            <a:pPr algn="ctr">
              <a:lnSpc>
                <a:spcPct val="150000"/>
              </a:lnSpc>
            </a:pPr>
            <a:br>
              <a:rPr lang="en-US" altLang="zh-CN" sz="4000" dirty="0">
                <a:latin typeface="华文行楷" panose="02010800040101010101" pitchFamily="2" charset="-122"/>
                <a:ea typeface="华文行楷" panose="02010800040101010101" pitchFamily="2" charset="-122"/>
                <a:cs typeface="宋体" panose="02010600030101010101" pitchFamily="2" charset="-122"/>
              </a:rPr>
            </a:br>
            <a:br>
              <a:rPr lang="en-US" altLang="zh-CN" sz="4000" dirty="0">
                <a:latin typeface="华文行楷" panose="02010800040101010101" pitchFamily="2" charset="-122"/>
                <a:ea typeface="华文行楷" panose="02010800040101010101" pitchFamily="2" charset="-122"/>
                <a:cs typeface="宋体" panose="02010600030101010101" pitchFamily="2" charset="-122"/>
              </a:rPr>
            </a:br>
            <a:br>
              <a:rPr lang="en-US" altLang="zh-CN" sz="4000" dirty="0">
                <a:latin typeface="华文行楷" panose="02010800040101010101" pitchFamily="2" charset="-122"/>
                <a:ea typeface="华文行楷" panose="02010800040101010101" pitchFamily="2" charset="-122"/>
                <a:cs typeface="宋体" panose="02010600030101010101" pitchFamily="2" charset="-122"/>
              </a:rPr>
            </a:br>
            <a:br>
              <a:rPr lang="en-US" altLang="zh-CN" sz="4000" dirty="0">
                <a:latin typeface="华文行楷" panose="02010800040101010101" pitchFamily="2" charset="-122"/>
                <a:ea typeface="华文行楷" panose="02010800040101010101" pitchFamily="2" charset="-122"/>
                <a:cs typeface="宋体" panose="02010600030101010101" pitchFamily="2" charset="-122"/>
              </a:rPr>
            </a:br>
            <a:r>
              <a:rPr lang="zh-CN" altLang="en-US" sz="4400" dirty="0">
                <a:solidFill>
                  <a:srgbClr val="FF0000"/>
                </a:solidFill>
                <a:latin typeface="华文隶书" panose="02010800040101010101" pitchFamily="2" charset="-122"/>
                <a:ea typeface="华文隶书" panose="02010800040101010101" pitchFamily="2" charset="-122"/>
                <a:cs typeface="宋体" panose="02010600030101010101" pitchFamily="2" charset="-122"/>
              </a:rPr>
              <a:t>书</a:t>
            </a:r>
            <a:r>
              <a:rPr lang="zh-CN" altLang="en-US" sz="4400" dirty="0" smtClean="0">
                <a:solidFill>
                  <a:srgbClr val="FF0000"/>
                </a:solidFill>
                <a:latin typeface="华文隶书" panose="02010800040101010101" pitchFamily="2" charset="-122"/>
                <a:ea typeface="华文隶书" panose="02010800040101010101" pitchFamily="2" charset="-122"/>
                <a:cs typeface="宋体" panose="02010600030101010101" pitchFamily="2" charset="-122"/>
              </a:rPr>
              <a:t>舒</a:t>
            </a:r>
            <a:r>
              <a:rPr lang="en-US" altLang="zh-CN" sz="4400" dirty="0" smtClean="0">
                <a:solidFill>
                  <a:srgbClr val="FF0000"/>
                </a:solidFill>
                <a:latin typeface="华文隶书" panose="02010800040101010101" pitchFamily="2" charset="-122"/>
                <a:ea typeface="华文隶书" panose="02010800040101010101" pitchFamily="2" charset="-122"/>
                <a:cs typeface="宋体" panose="02010600030101010101" pitchFamily="2" charset="-122"/>
              </a:rPr>
              <a:t>·</a:t>
            </a:r>
            <a:r>
              <a:rPr lang="zh-CN" altLang="en-US" sz="4400" dirty="0" smtClean="0">
                <a:solidFill>
                  <a:srgbClr val="FF0000"/>
                </a:solidFill>
                <a:latin typeface="华文隶书" panose="02010800040101010101" pitchFamily="2" charset="-122"/>
                <a:ea typeface="华文隶书" panose="02010800040101010101" pitchFamily="2" charset="-122"/>
                <a:cs typeface="宋体" panose="02010600030101010101" pitchFamily="2" charset="-122"/>
              </a:rPr>
              <a:t>朗读</a:t>
            </a:r>
            <a:r>
              <a:rPr lang="zh-CN" altLang="en-US" sz="4400" dirty="0">
                <a:solidFill>
                  <a:srgbClr val="FF0000"/>
                </a:solidFill>
                <a:latin typeface="华文隶书" panose="02010800040101010101" pitchFamily="2" charset="-122"/>
                <a:ea typeface="华文隶书" panose="02010800040101010101" pitchFamily="2" charset="-122"/>
                <a:cs typeface="宋体" panose="02010600030101010101" pitchFamily="2" charset="-122"/>
              </a:rPr>
              <a:t>亭</a:t>
            </a:r>
            <a:endParaRPr lang="zh-CN" altLang="en-US" sz="4400" dirty="0">
              <a:solidFill>
                <a:srgbClr val="FF0000"/>
              </a:solidFill>
              <a:latin typeface="华文隶书" panose="02010800040101010101" pitchFamily="2" charset="-122"/>
              <a:ea typeface="华文隶书" panose="02010800040101010101" pitchFamily="2" charset="-122"/>
              <a:cs typeface="宋体" panose="02010600030101010101" pitchFamily="2" charset="-122"/>
            </a:endParaRPr>
          </a:p>
        </p:txBody>
      </p:sp>
      <p:sp>
        <p:nvSpPr>
          <p:cNvPr id="5" name="文本占位符 4"/>
          <p:cNvSpPr>
            <a:spLocks noGrp="1"/>
          </p:cNvSpPr>
          <p:nvPr>
            <p:ph type="body" sz="half" idx="2"/>
          </p:nvPr>
        </p:nvSpPr>
        <p:spPr>
          <a:xfrm>
            <a:off x="390770" y="1117845"/>
            <a:ext cx="5385776" cy="5529140"/>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Tx/>
              <a:buSzTx/>
              <a:buFont typeface="Calibri" panose="020F0502020204030204" pitchFamily="34" charset="0"/>
              <a:buNone/>
              <a:defRPr/>
            </a:pPr>
            <a:r>
              <a:rPr kumimoji="0" lang="en-US" altLang="zh-CN" sz="2700" b="0" i="0" u="none" strike="noStrike" kern="0" cap="none" spc="0" normalizeH="0" baseline="0" noProof="0" dirty="0" smtClean="0">
                <a:ln>
                  <a:noFill/>
                </a:ln>
                <a:solidFill>
                  <a:schemeClr val="tx1"/>
                </a:solidFill>
                <a:effectLst/>
                <a:uLnTx/>
                <a:uFillTx/>
                <a:latin typeface="华文行楷" panose="02010800040101010101" pitchFamily="2" charset="-122"/>
                <a:ea typeface="华文行楷" panose="02010800040101010101" pitchFamily="2" charset="-122"/>
                <a:cs typeface="宋体" panose="02010600030101010101" pitchFamily="2" charset="-122"/>
              </a:rPr>
              <a:t>         </a:t>
            </a:r>
            <a:r>
              <a:rPr kumimoji="0" lang="zh-CN" altLang="en-US" sz="3200" b="0" i="0" u="none" strike="noStrike" kern="0" cap="none" spc="-100" normalizeH="0" baseline="0" noProof="0" dirty="0" smtClean="0">
                <a:ln>
                  <a:noFill/>
                </a:ln>
                <a:solidFill>
                  <a:schemeClr val="tx1"/>
                </a:solidFill>
                <a:effectLst/>
                <a:uLnTx/>
                <a:uFillTx/>
                <a:latin typeface="华文宋体" panose="02010600040101010101" pitchFamily="2" charset="-122"/>
                <a:ea typeface="华文宋体" panose="02010600040101010101" pitchFamily="2" charset="-122"/>
                <a:cs typeface="宋体" panose="02010600030101010101" pitchFamily="2" charset="-122"/>
              </a:rPr>
              <a:t>书舒朗读亭</a:t>
            </a:r>
            <a:r>
              <a:rPr kumimoji="0" lang="zh-CN" altLang="en-US" sz="3200" b="0" i="0" u="none" strike="noStrike" kern="0" cap="none" spc="0" normalizeH="0" baseline="0" noProof="0" dirty="0" smtClean="0">
                <a:ln>
                  <a:noFill/>
                </a:ln>
                <a:solidFill>
                  <a:schemeClr val="tx1"/>
                </a:solidFill>
                <a:effectLst/>
                <a:uLnTx/>
                <a:uFillTx/>
                <a:latin typeface="华文宋体" panose="02010600040101010101" pitchFamily="2" charset="-122"/>
                <a:ea typeface="华文宋体" panose="02010600040101010101" pitchFamily="2" charset="-122"/>
                <a:cs typeface="宋体" panose="02010600030101010101" pitchFamily="2" charset="-122"/>
              </a:rPr>
              <a:t>是一款以朗读体验为主，集朗读练习、英语学习、录制、演讲训练、悦读为一体，并可通过微信分享的物联网设备，满足用户享受朗读、快乐阅读和社交分享的需求。</a:t>
            </a:r>
            <a:endParaRPr kumimoji="0" lang="zh-CN" altLang="en-US" sz="3200" b="0" i="0" u="none" strike="noStrike" kern="0" cap="none" spc="0" normalizeH="0" baseline="0" noProof="0" dirty="0" smtClean="0">
              <a:ln>
                <a:noFill/>
              </a:ln>
              <a:solidFill>
                <a:schemeClr val="tx1"/>
              </a:solidFill>
              <a:effectLst/>
              <a:uLnTx/>
              <a:uFillTx/>
              <a:latin typeface="华文宋体" panose="02010600040101010101" pitchFamily="2" charset="-122"/>
              <a:ea typeface="华文宋体" panose="02010600040101010101" pitchFamily="2" charset="-122"/>
              <a:cs typeface="宋体" panose="02010600030101010101" pitchFamily="2" charset="-122"/>
            </a:endParaRPr>
          </a:p>
          <a:p>
            <a:pPr marL="0" marR="0" lvl="0" indent="0" algn="l" defTabSz="914400" rtl="0" eaLnBrk="0" fontAlgn="base" latinLnBrk="0" hangingPunct="0">
              <a:lnSpc>
                <a:spcPct val="100000"/>
              </a:lnSpc>
              <a:spcBef>
                <a:spcPct val="20000"/>
              </a:spcBef>
              <a:spcAft>
                <a:spcPct val="0"/>
              </a:spcAft>
              <a:buClrTx/>
              <a:buSzTx/>
              <a:buFont typeface="Calibri" panose="020F0502020204030204" pitchFamily="34" charset="0"/>
              <a:buNone/>
              <a:defRPr/>
            </a:pPr>
            <a:endParaRPr kumimoji="0" lang="zh-CN" altLang="en-US" sz="1400" b="0" i="0" u="none" strike="noStrike" kern="0" cap="none" spc="0" normalizeH="0" baseline="0" noProof="0" dirty="0">
              <a:ln>
                <a:noFill/>
              </a:ln>
              <a:solidFill>
                <a:schemeClr val="tx1"/>
              </a:solidFill>
              <a:effectLst/>
              <a:uLnTx/>
              <a:uFillTx/>
              <a:latin typeface="宋体" panose="02010600030101010101" pitchFamily="2" charset="-122"/>
              <a:ea typeface="+mn-ea"/>
              <a:cs typeface="宋体" panose="02010600030101010101" pitchFamily="2" charset="-122"/>
            </a:endParaRPr>
          </a:p>
        </p:txBody>
      </p:sp>
      <p:pic>
        <p:nvPicPr>
          <p:cNvPr id="21510" name="Picture 2" descr="C:\Users\Soloman\Desktop\荷叶.png"/>
          <p:cNvPicPr>
            <a:picLocks noChangeAspect="1"/>
          </p:cNvPicPr>
          <p:nvPr/>
        </p:nvPicPr>
        <p:blipFill>
          <a:blip r:embed="rId1"/>
          <a:srcRect l="83331" t="36375" r="2292" b="40009"/>
          <a:stretch>
            <a:fillRect/>
          </a:stretch>
        </p:blipFill>
        <p:spPr>
          <a:xfrm>
            <a:off x="355601" y="5286376"/>
            <a:ext cx="1488017" cy="1374775"/>
          </a:xfrm>
          <a:prstGeom prst="rect">
            <a:avLst/>
          </a:prstGeom>
          <a:noFill/>
          <a:ln w="9525">
            <a:noFill/>
          </a:ln>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7" name="直接连接符 6"/>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1506" name="图片 1" descr="[P}B4{JH$BKRL0DJDJIPE(M.png"/>
          <p:cNvPicPr>
            <a:picLocks noChangeAspect="1"/>
          </p:cNvPicPr>
          <p:nvPr/>
        </p:nvPicPr>
        <p:blipFill>
          <a:blip r:embed="rId3"/>
          <a:stretch>
            <a:fillRect/>
          </a:stretch>
        </p:blipFill>
        <p:spPr>
          <a:xfrm>
            <a:off x="5905501" y="263526"/>
            <a:ext cx="5981700" cy="6296025"/>
          </a:xfrm>
          <a:prstGeom prst="rect">
            <a:avLst/>
          </a:prstGeom>
          <a:noFill/>
          <a:ln w="9525">
            <a:no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2183596" y="251142"/>
            <a:ext cx="8923675" cy="500063"/>
          </a:xfrm>
        </p:spPr>
        <p:txBody>
          <a:bodyPr vert="horz" wrap="square" lIns="91440" tIns="45720" rIns="91440" bIns="45720" anchor="ctr">
            <a:normAutofit fontScale="90000"/>
          </a:bodyPr>
          <a:lstStyle/>
          <a:p>
            <a:r>
              <a:rPr lang="zh-CN" altLang="en-US" dirty="0" smtClean="0">
                <a:latin typeface="隶书" panose="02010509060101010101" pitchFamily="49" charset="-122"/>
                <a:ea typeface="隶书" panose="02010509060101010101" pitchFamily="49" charset="-122"/>
              </a:rPr>
              <a:t>开馆时间</a:t>
            </a:r>
            <a:endParaRPr lang="zh-CN" altLang="en-US" dirty="0">
              <a:latin typeface="隶书" panose="02010509060101010101" pitchFamily="49" charset="-122"/>
              <a:ea typeface="隶书" panose="02010509060101010101" pitchFamily="49"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6" name="直接连接符 5"/>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表格 6"/>
          <p:cNvGraphicFramePr>
            <a:graphicFrameLocks noGrp="1"/>
          </p:cNvGraphicFramePr>
          <p:nvPr/>
        </p:nvGraphicFramePr>
        <p:xfrm>
          <a:off x="861645" y="1081454"/>
          <a:ext cx="10594731" cy="5118588"/>
        </p:xfrm>
        <a:graphic>
          <a:graphicData uri="http://schemas.openxmlformats.org/drawingml/2006/table">
            <a:tbl>
              <a:tblPr/>
              <a:tblGrid>
                <a:gridCol w="2158410"/>
                <a:gridCol w="3184956"/>
                <a:gridCol w="2407784"/>
                <a:gridCol w="2843581"/>
              </a:tblGrid>
              <a:tr h="641838">
                <a:tc>
                  <a:txBody>
                    <a:bodyPr/>
                    <a:lstStyle/>
                    <a:p>
                      <a:pPr algn="ctr">
                        <a:spcAft>
                          <a:spcPts val="0"/>
                        </a:spcAft>
                      </a:pPr>
                      <a:r>
                        <a:rPr lang="zh-CN" sz="2400" kern="100" dirty="0">
                          <a:latin typeface="黑体" panose="02010609060101010101" pitchFamily="2" charset="-122"/>
                          <a:ea typeface="黑体" panose="02010609060101010101" pitchFamily="2" charset="-122"/>
                          <a:cs typeface="仿宋" panose="02010609060101010101" pitchFamily="49" charset="-122"/>
                        </a:rPr>
                        <a:t>服务部门</a:t>
                      </a:r>
                      <a:endParaRPr lang="zh-CN" sz="2400" kern="100" dirty="0">
                        <a:latin typeface="黑体" panose="02010609060101010101" pitchFamily="2" charset="-122"/>
                        <a:ea typeface="黑体" panose="0201060906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400" kern="100" dirty="0">
                          <a:latin typeface="黑体" panose="02010609060101010101" pitchFamily="2" charset="-122"/>
                          <a:ea typeface="黑体" panose="02010609060101010101" pitchFamily="2" charset="-122"/>
                          <a:cs typeface="仿宋" panose="02010609060101010101" pitchFamily="49" charset="-122"/>
                        </a:rPr>
                        <a:t>星期一至星期五</a:t>
                      </a:r>
                      <a:endParaRPr lang="zh-CN" sz="2400" kern="100" dirty="0">
                        <a:latin typeface="黑体" panose="02010609060101010101" pitchFamily="2" charset="-122"/>
                        <a:ea typeface="黑体" panose="0201060906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400" kern="100" dirty="0">
                          <a:latin typeface="黑体" panose="02010609060101010101" pitchFamily="2" charset="-122"/>
                          <a:ea typeface="黑体" panose="02010609060101010101" pitchFamily="2" charset="-122"/>
                          <a:cs typeface="仿宋" panose="02010609060101010101" pitchFamily="49" charset="-122"/>
                        </a:rPr>
                        <a:t>星期六</a:t>
                      </a:r>
                      <a:endParaRPr lang="zh-CN" sz="2400" kern="100" dirty="0">
                        <a:latin typeface="黑体" panose="02010609060101010101" pitchFamily="2" charset="-122"/>
                        <a:ea typeface="黑体" panose="0201060906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400" kern="100" dirty="0">
                          <a:latin typeface="黑体" panose="02010609060101010101" pitchFamily="2" charset="-122"/>
                          <a:ea typeface="黑体" panose="02010609060101010101" pitchFamily="2" charset="-122"/>
                          <a:cs typeface="仿宋" panose="02010609060101010101" pitchFamily="49" charset="-122"/>
                        </a:rPr>
                        <a:t>星期日</a:t>
                      </a:r>
                      <a:endParaRPr lang="zh-CN" sz="2400" kern="100" dirty="0">
                        <a:latin typeface="黑体" panose="02010609060101010101" pitchFamily="2" charset="-122"/>
                        <a:ea typeface="黑体" panose="0201060906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5350">
                <a:tc>
                  <a:txBody>
                    <a:bodyPr/>
                    <a:lstStyle/>
                    <a:p>
                      <a:pPr algn="ctr">
                        <a:spcAft>
                          <a:spcPts val="0"/>
                        </a:spcAft>
                      </a:pPr>
                      <a:r>
                        <a:rPr lang="zh-CN" sz="2400" b="1" kern="100" dirty="0">
                          <a:latin typeface="华文楷体" panose="02010600040101010101" pitchFamily="2" charset="-122"/>
                          <a:ea typeface="华文楷体" panose="02010600040101010101" pitchFamily="2" charset="-122"/>
                          <a:cs typeface="仿宋" panose="02010609060101010101" pitchFamily="49" charset="-122"/>
                        </a:rPr>
                        <a:t>报刊阅览室</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8</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30---11</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14</a:t>
                      </a:r>
                      <a:r>
                        <a:rPr lang="zh-CN" altLang="en-US" sz="2400" b="1" kern="100" dirty="0" smtClean="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30-</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--20</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40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8</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30---11</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p>
                      <a:pPr algn="just">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14</a:t>
                      </a:r>
                      <a:r>
                        <a:rPr lang="zh-CN" altLang="en-US" sz="2400" b="1" kern="100" dirty="0" smtClean="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30-</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--20</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40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a:latin typeface="华文楷体" panose="02010600040101010101" pitchFamily="2" charset="-122"/>
                          <a:ea typeface="华文楷体" panose="02010600040101010101" pitchFamily="2" charset="-122"/>
                          <a:cs typeface="仿宋" panose="02010609060101010101" pitchFamily="49" charset="-122"/>
                        </a:rPr>
                        <a:t>8</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30---11</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p>
                      <a:pPr indent="152400" algn="just">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14</a:t>
                      </a:r>
                      <a:r>
                        <a:rPr lang="zh-CN" altLang="en-US" sz="2400" b="1" kern="100" dirty="0" smtClean="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30-</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--20</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40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5350">
                <a:tc>
                  <a:txBody>
                    <a:bodyPr/>
                    <a:lstStyle/>
                    <a:p>
                      <a:pPr algn="ctr">
                        <a:spcAft>
                          <a:spcPts val="0"/>
                        </a:spcAft>
                      </a:pPr>
                      <a:r>
                        <a:rPr lang="zh-CN" sz="2400" b="1" kern="100">
                          <a:latin typeface="华文楷体" panose="02010600040101010101" pitchFamily="2" charset="-122"/>
                          <a:ea typeface="华文楷体" panose="02010600040101010101" pitchFamily="2" charset="-122"/>
                          <a:cs typeface="仿宋" panose="02010609060101010101" pitchFamily="49" charset="-122"/>
                        </a:rPr>
                        <a:t>电子阅览室</a:t>
                      </a:r>
                      <a:endParaRPr lang="zh-CN" sz="2400" b="1" kern="10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8</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30---11</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p>
                      <a:pPr algn="ctr">
                        <a:spcAft>
                          <a:spcPts val="0"/>
                        </a:spcAft>
                      </a:pPr>
                      <a:r>
                        <a:rPr lang="en-US" sz="2400" b="1" kern="100" dirty="0">
                          <a:latin typeface="华文楷体" panose="02010600040101010101" pitchFamily="2" charset="-122"/>
                          <a:ea typeface="华文楷体" panose="02010600040101010101" pitchFamily="2" charset="-122"/>
                          <a:cs typeface="仿宋" panose="02010609060101010101" pitchFamily="49" charset="-122"/>
                        </a:rPr>
                        <a:t>14</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30---20</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40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8</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30---11</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p>
                      <a:pPr algn="ctr">
                        <a:spcAft>
                          <a:spcPts val="0"/>
                        </a:spcAft>
                      </a:pPr>
                      <a:r>
                        <a:rPr lang="en-US" sz="2400" b="1" kern="100" dirty="0">
                          <a:latin typeface="华文楷体" panose="02010600040101010101" pitchFamily="2" charset="-122"/>
                          <a:ea typeface="华文楷体" panose="02010600040101010101" pitchFamily="2" charset="-122"/>
                          <a:cs typeface="仿宋" panose="02010609060101010101" pitchFamily="49" charset="-122"/>
                        </a:rPr>
                        <a:t>14</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30---20</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40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8</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30---11</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50</a:t>
                      </a:r>
                      <a:endParaRPr lang="en-US" sz="2400" b="1" kern="100" dirty="0" smtClean="0">
                        <a:latin typeface="华文楷体" panose="02010600040101010101" pitchFamily="2" charset="-122"/>
                        <a:ea typeface="华文楷体" panose="02010600040101010101" pitchFamily="2" charset="-122"/>
                        <a:cs typeface="Times New Roman" panose="02020603050405020304"/>
                      </a:endParaRPr>
                    </a:p>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14</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30---20</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40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5350">
                <a:tc>
                  <a:txBody>
                    <a:bodyPr/>
                    <a:lstStyle/>
                    <a:p>
                      <a:pPr algn="ctr">
                        <a:spcAft>
                          <a:spcPts val="0"/>
                        </a:spcAft>
                      </a:pPr>
                      <a:r>
                        <a:rPr lang="zh-CN" sz="2400" b="1" kern="100">
                          <a:latin typeface="华文楷体" panose="02010600040101010101" pitchFamily="2" charset="-122"/>
                          <a:ea typeface="华文楷体" panose="02010600040101010101" pitchFamily="2" charset="-122"/>
                          <a:cs typeface="仿宋" panose="02010609060101010101" pitchFamily="49" charset="-122"/>
                        </a:rPr>
                        <a:t>各学习厅、堂</a:t>
                      </a:r>
                      <a:endParaRPr lang="zh-CN" sz="2400" b="1" kern="10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a:latin typeface="华文楷体" panose="02010600040101010101" pitchFamily="2" charset="-122"/>
                          <a:ea typeface="华文楷体" panose="02010600040101010101" pitchFamily="2" charset="-122"/>
                          <a:cs typeface="仿宋" panose="02010609060101010101" pitchFamily="49" charset="-122"/>
                        </a:rPr>
                        <a:t>6</a:t>
                      </a:r>
                      <a:r>
                        <a:rPr lang="zh-CN" sz="2400" b="1" kern="100">
                          <a:latin typeface="华文楷体" panose="02010600040101010101" pitchFamily="2" charset="-122"/>
                          <a:ea typeface="华文楷体" panose="02010600040101010101" pitchFamily="2" charset="-122"/>
                          <a:cs typeface="仿宋" panose="02010609060101010101" pitchFamily="49" charset="-122"/>
                        </a:rPr>
                        <a:t>：</a:t>
                      </a:r>
                      <a:r>
                        <a:rPr lang="en-US" sz="2400" b="1" kern="100">
                          <a:latin typeface="华文楷体" panose="02010600040101010101" pitchFamily="2" charset="-122"/>
                          <a:ea typeface="华文楷体" panose="02010600040101010101" pitchFamily="2" charset="-122"/>
                          <a:cs typeface="仿宋" panose="02010609060101010101" pitchFamily="49" charset="-122"/>
                        </a:rPr>
                        <a:t>30---22</a:t>
                      </a:r>
                      <a:r>
                        <a:rPr lang="zh-CN" sz="2400" b="1" kern="100">
                          <a:latin typeface="华文楷体" panose="02010600040101010101" pitchFamily="2" charset="-122"/>
                          <a:ea typeface="华文楷体" panose="02010600040101010101" pitchFamily="2" charset="-122"/>
                          <a:cs typeface="仿宋" panose="02010609060101010101" pitchFamily="49" charset="-122"/>
                        </a:rPr>
                        <a:t>：</a:t>
                      </a:r>
                      <a:r>
                        <a:rPr lang="en-US" sz="2400" b="1" kern="100">
                          <a:latin typeface="华文楷体" panose="02010600040101010101" pitchFamily="2" charset="-122"/>
                          <a:ea typeface="华文楷体" panose="02010600040101010101" pitchFamily="2" charset="-122"/>
                          <a:cs typeface="仿宋" panose="02010609060101010101" pitchFamily="49" charset="-122"/>
                        </a:rPr>
                        <a:t>00</a:t>
                      </a:r>
                      <a:endParaRPr lang="zh-CN" sz="2400" b="1" kern="10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a:latin typeface="华文楷体" panose="02010600040101010101" pitchFamily="2" charset="-122"/>
                          <a:ea typeface="华文楷体" panose="02010600040101010101" pitchFamily="2" charset="-122"/>
                          <a:cs typeface="仿宋" panose="02010609060101010101" pitchFamily="49" charset="-122"/>
                        </a:rPr>
                        <a:t>6</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30---22</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00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a:latin typeface="华文楷体" panose="02010600040101010101" pitchFamily="2" charset="-122"/>
                          <a:ea typeface="华文楷体" panose="02010600040101010101" pitchFamily="2" charset="-122"/>
                          <a:cs typeface="仿宋" panose="02010609060101010101" pitchFamily="49" charset="-122"/>
                        </a:rPr>
                        <a:t>6</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30---22</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00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5350">
                <a:tc>
                  <a:txBody>
                    <a:bodyPr/>
                    <a:lstStyle/>
                    <a:p>
                      <a:pPr algn="ctr">
                        <a:spcAft>
                          <a:spcPts val="0"/>
                        </a:spcAft>
                      </a:pPr>
                      <a:r>
                        <a:rPr lang="zh-CN" sz="2400" b="1" kern="100">
                          <a:latin typeface="华文楷体" panose="02010600040101010101" pitchFamily="2" charset="-122"/>
                          <a:ea typeface="华文楷体" panose="02010600040101010101" pitchFamily="2" charset="-122"/>
                          <a:cs typeface="仿宋" panose="02010609060101010101" pitchFamily="49" charset="-122"/>
                        </a:rPr>
                        <a:t>各流通书库</a:t>
                      </a:r>
                      <a:endParaRPr lang="zh-CN" sz="2400" b="1" kern="10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8</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30---11</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p>
                      <a:pPr algn="ctr">
                        <a:spcAft>
                          <a:spcPts val="0"/>
                        </a:spcAft>
                      </a:pPr>
                      <a:r>
                        <a:rPr lang="en-US" sz="2400" b="1" kern="100" dirty="0">
                          <a:latin typeface="华文楷体" panose="02010600040101010101" pitchFamily="2" charset="-122"/>
                          <a:ea typeface="华文楷体" panose="02010600040101010101" pitchFamily="2" charset="-122"/>
                          <a:cs typeface="仿宋" panose="02010609060101010101" pitchFamily="49" charset="-122"/>
                        </a:rPr>
                        <a:t>14</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30---17</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ctr">
                        <a:spcAft>
                          <a:spcPts val="0"/>
                        </a:spcAft>
                      </a:pPr>
                      <a:endParaRPr lang="en-US" sz="2400" b="1" kern="100" dirty="0">
                        <a:latin typeface="华文楷体" panose="02010600040101010101" pitchFamily="2" charset="-122"/>
                        <a:ea typeface="华文楷体" panose="02010600040101010101" pitchFamily="2" charset="-122"/>
                        <a:cs typeface="仿宋" panose="02010609060101010101" pitchFamily="49"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ctr">
                        <a:spcAft>
                          <a:spcPts val="0"/>
                        </a:spcAft>
                      </a:pPr>
                      <a:endParaRPr lang="en-US" sz="2400" b="1" kern="100" dirty="0">
                        <a:latin typeface="华文楷体" panose="02010600040101010101" pitchFamily="2" charset="-122"/>
                        <a:ea typeface="华文楷体" panose="02010600040101010101" pitchFamily="2" charset="-122"/>
                        <a:cs typeface="仿宋" panose="02010609060101010101" pitchFamily="49"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5350">
                <a:tc>
                  <a:txBody>
                    <a:bodyPr/>
                    <a:lstStyle/>
                    <a:p>
                      <a:pPr algn="ctr">
                        <a:spcAft>
                          <a:spcPts val="0"/>
                        </a:spcAft>
                      </a:pPr>
                      <a:r>
                        <a:rPr lang="zh-CN" altLang="en-US" sz="2400" b="1" kern="100" dirty="0" smtClean="0">
                          <a:latin typeface="华文楷体" panose="02010600040101010101" pitchFamily="2" charset="-122"/>
                          <a:ea typeface="华文楷体" panose="02010600040101010101" pitchFamily="2" charset="-122"/>
                          <a:cs typeface="仿宋" panose="02010609060101010101" pitchFamily="49" charset="-122"/>
                        </a:rPr>
                        <a:t>工具</a:t>
                      </a:r>
                      <a:r>
                        <a:rPr lang="zh-CN" sz="2400" b="1" kern="100" dirty="0" smtClean="0">
                          <a:latin typeface="华文楷体" panose="02010600040101010101" pitchFamily="2" charset="-122"/>
                          <a:ea typeface="华文楷体" panose="02010600040101010101" pitchFamily="2" charset="-122"/>
                          <a:cs typeface="仿宋" panose="02010609060101010101" pitchFamily="49" charset="-122"/>
                        </a:rPr>
                        <a:t>书库</a:t>
                      </a:r>
                      <a:r>
                        <a:rPr lang="zh-CN" altLang="en-US" sz="2400" b="1" kern="100" dirty="0" smtClean="0">
                          <a:latin typeface="华文楷体" panose="02010600040101010101" pitchFamily="2" charset="-122"/>
                          <a:ea typeface="华文楷体" panose="02010600040101010101" pitchFamily="2" charset="-122"/>
                          <a:cs typeface="仿宋" panose="02010609060101010101" pitchFamily="49" charset="-122"/>
                        </a:rPr>
                        <a:t>、密集书库</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kern="100" dirty="0" smtClean="0">
                          <a:latin typeface="华文楷体" panose="02010600040101010101" pitchFamily="2" charset="-122"/>
                          <a:ea typeface="华文楷体" panose="02010600040101010101" pitchFamily="2" charset="-122"/>
                          <a:cs typeface="仿宋" panose="02010609060101010101" pitchFamily="49" charset="-122"/>
                        </a:rPr>
                        <a:t> 8</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30---11</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p>
                      <a:pPr algn="ctr">
                        <a:spcAft>
                          <a:spcPts val="0"/>
                        </a:spcAft>
                      </a:pPr>
                      <a:r>
                        <a:rPr lang="en-US" sz="2400" b="1" kern="100" dirty="0">
                          <a:latin typeface="华文楷体" panose="02010600040101010101" pitchFamily="2" charset="-122"/>
                          <a:ea typeface="华文楷体" panose="02010600040101010101" pitchFamily="2" charset="-122"/>
                          <a:cs typeface="仿宋" panose="02010609060101010101" pitchFamily="49" charset="-122"/>
                        </a:rPr>
                        <a:t>14</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30---17</a:t>
                      </a:r>
                      <a:r>
                        <a:rPr lang="zh-CN" sz="2400" b="1" kern="100" dirty="0">
                          <a:latin typeface="华文楷体" panose="02010600040101010101" pitchFamily="2" charset="-122"/>
                          <a:ea typeface="华文楷体" panose="02010600040101010101" pitchFamily="2" charset="-122"/>
                          <a:cs typeface="仿宋" panose="02010609060101010101" pitchFamily="49" charset="-122"/>
                        </a:rPr>
                        <a:t>：</a:t>
                      </a:r>
                      <a:r>
                        <a:rPr lang="en-US" sz="2400" b="1" kern="100" dirty="0">
                          <a:latin typeface="华文楷体" panose="02010600040101010101" pitchFamily="2" charset="-122"/>
                          <a:ea typeface="华文楷体" panose="02010600040101010101" pitchFamily="2" charset="-122"/>
                          <a:cs typeface="仿宋" panose="02010609060101010101" pitchFamily="49" charset="-122"/>
                        </a:rPr>
                        <a:t>50</a:t>
                      </a:r>
                      <a:endParaRPr lang="zh-CN" sz="2400" b="1" kern="100" dirty="0">
                        <a:latin typeface="华文楷体" panose="02010600040101010101" pitchFamily="2" charset="-122"/>
                        <a:ea typeface="华文楷体" panose="0201060004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ctr">
                        <a:spcAft>
                          <a:spcPts val="0"/>
                        </a:spcAft>
                      </a:pPr>
                      <a:endParaRPr lang="en-US" sz="2400" b="1" kern="100">
                        <a:latin typeface="华文楷体" panose="02010600040101010101" pitchFamily="2" charset="-122"/>
                        <a:ea typeface="华文楷体" panose="02010600040101010101" pitchFamily="2" charset="-122"/>
                        <a:cs typeface="仿宋" panose="02010609060101010101" pitchFamily="49"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ctr">
                        <a:spcAft>
                          <a:spcPts val="0"/>
                        </a:spcAft>
                      </a:pPr>
                      <a:endParaRPr lang="en-US" sz="2400" b="1" kern="100" dirty="0">
                        <a:latin typeface="华文楷体" panose="02010600040101010101" pitchFamily="2" charset="-122"/>
                        <a:ea typeface="华文楷体" panose="02010600040101010101" pitchFamily="2" charset="-122"/>
                        <a:cs typeface="仿宋" panose="02010609060101010101" pitchFamily="49"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1696822" y="2866937"/>
            <a:ext cx="1080000" cy="1080000"/>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accent1">
                    <a:lumMod val="50000"/>
                  </a:schemeClr>
                </a:solidFill>
              </a:rPr>
              <a:t>2</a:t>
            </a:r>
            <a:endParaRPr lang="zh-CN" altLang="en-US" sz="5400" b="1" dirty="0">
              <a:solidFill>
                <a:schemeClr val="accent1">
                  <a:lumMod val="50000"/>
                </a:schemeClr>
              </a:solidFill>
            </a:endParaRPr>
          </a:p>
        </p:txBody>
      </p:sp>
      <p:sp>
        <p:nvSpPr>
          <p:cNvPr id="11" name="淘宝网chenying0907出品 10"/>
          <p:cNvSpPr txBox="1"/>
          <p:nvPr/>
        </p:nvSpPr>
        <p:spPr>
          <a:xfrm>
            <a:off x="2894028" y="2962053"/>
            <a:ext cx="4025518" cy="984885"/>
          </a:xfrm>
          <a:prstGeom prst="rect">
            <a:avLst/>
          </a:prstGeom>
          <a:noFill/>
        </p:spPr>
        <p:txBody>
          <a:bodyPr wrap="square" rtlCol="0">
            <a:spAutoFit/>
          </a:bodyPr>
          <a:lstStyle/>
          <a:p>
            <a:r>
              <a:rPr lang="zh-CN" altLang="en-US" sz="4000" b="1" dirty="0" smtClean="0">
                <a:solidFill>
                  <a:schemeClr val="accent1">
                    <a:lumMod val="50000"/>
                  </a:schemeClr>
                </a:solidFill>
                <a:latin typeface="微软雅黑" panose="020B0503020204020204" pitchFamily="34" charset="-122"/>
                <a:ea typeface="微软雅黑" panose="020B0503020204020204" pitchFamily="34" charset="-122"/>
              </a:rPr>
              <a:t>如何利用图书馆</a:t>
            </a:r>
            <a:endParaRPr lang="en-US" altLang="zh-CN" sz="4000" b="1" dirty="0" smtClean="0">
              <a:solidFill>
                <a:schemeClr val="accent1">
                  <a:lumMod val="50000"/>
                </a:schemeClr>
              </a:solidFill>
              <a:latin typeface="微软雅黑" panose="020B0503020204020204" pitchFamily="34" charset="-122"/>
              <a:ea typeface="微软雅黑" panose="020B0503020204020204" pitchFamily="34" charset="-122"/>
            </a:endParaRPr>
          </a:p>
          <a:p>
            <a:r>
              <a:rPr lang="en-US" altLang="zh-CN" b="1" dirty="0" smtClean="0">
                <a:solidFill>
                  <a:schemeClr val="accent1">
                    <a:lumMod val="50000"/>
                  </a:schemeClr>
                </a:solidFill>
              </a:rPr>
              <a:t>How to use library ?</a:t>
            </a:r>
            <a:endParaRPr lang="zh-CN" altLang="en-US" dirty="0">
              <a:solidFill>
                <a:schemeClr val="accent1">
                  <a:lumMod val="50000"/>
                </a:schemeClr>
              </a:solidFill>
            </a:endParaRPr>
          </a:p>
        </p:txBody>
      </p:sp>
      <p:sp>
        <p:nvSpPr>
          <p:cNvPr id="12" name="淘宝网chenying0907出品 11"/>
          <p:cNvSpPr/>
          <p:nvPr/>
        </p:nvSpPr>
        <p:spPr>
          <a:xfrm>
            <a:off x="6900421" y="0"/>
            <a:ext cx="5291579"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2"/>
          <p:cNvSpPr/>
          <p:nvPr/>
        </p:nvSpPr>
        <p:spPr>
          <a:xfrm>
            <a:off x="8555081" y="195783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6810167" y="-246669"/>
            <a:ext cx="2664061" cy="15884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120546" y="5516252"/>
            <a:ext cx="2664061" cy="15884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淘宝网chenying0907出品 20"/>
          <p:cNvSpPr txBox="1"/>
          <p:nvPr/>
        </p:nvSpPr>
        <p:spPr>
          <a:xfrm>
            <a:off x="9023168" y="1781004"/>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图书查询</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609081" y="2065837"/>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淘宝网chenying0907出品 24"/>
          <p:cNvSpPr/>
          <p:nvPr/>
        </p:nvSpPr>
        <p:spPr>
          <a:xfrm>
            <a:off x="8569717" y="2965412"/>
            <a:ext cx="78729" cy="87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淘宝网chenying0907出品 25"/>
          <p:cNvSpPr txBox="1"/>
          <p:nvPr/>
        </p:nvSpPr>
        <p:spPr>
          <a:xfrm>
            <a:off x="9023168" y="2778469"/>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图书借阅</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8609081" y="3045780"/>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淘宝网chenying0907出品 27"/>
          <p:cNvSpPr/>
          <p:nvPr/>
        </p:nvSpPr>
        <p:spPr>
          <a:xfrm>
            <a:off x="8555081" y="39260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淘宝网chenying0907出品 29"/>
          <p:cNvSpPr txBox="1"/>
          <p:nvPr/>
        </p:nvSpPr>
        <p:spPr>
          <a:xfrm>
            <a:off x="9023168" y="3722858"/>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电子资源</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8609081" y="4001248"/>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淘宝网chenying0907出品 31"/>
          <p:cNvSpPr/>
          <p:nvPr/>
        </p:nvSpPr>
        <p:spPr>
          <a:xfrm>
            <a:off x="8555081" y="488042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淘宝网chenying0907出品 32"/>
          <p:cNvSpPr txBox="1"/>
          <p:nvPr/>
        </p:nvSpPr>
        <p:spPr>
          <a:xfrm>
            <a:off x="9023168" y="4667247"/>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常见问题</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8607572" y="4986566"/>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淘宝网chenying0907出品 27"/>
          <p:cNvSpPr/>
          <p:nvPr/>
        </p:nvSpPr>
        <p:spPr>
          <a:xfrm>
            <a:off x="8544519" y="59072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淘宝网chenying0907出品 32"/>
          <p:cNvSpPr txBox="1"/>
          <p:nvPr/>
        </p:nvSpPr>
        <p:spPr>
          <a:xfrm>
            <a:off x="8994498" y="5761207"/>
            <a:ext cx="1789376"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其他服务</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1"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gtEl>
                                        <p:attrNameLst>
                                          <p:attrName>ppt_y</p:attrName>
                                        </p:attrNameLst>
                                      </p:cBhvr>
                                      <p:tavLst>
                                        <p:tav tm="0">
                                          <p:val>
                                            <p:strVal val="#ppt_y"/>
                                          </p:val>
                                        </p:tav>
                                        <p:tav tm="100000">
                                          <p:val>
                                            <p:strVal val="#ppt_y"/>
                                          </p:val>
                                        </p:tav>
                                      </p:tavLst>
                                    </p:anim>
                                    <p:anim calcmode="lin" valueType="num">
                                      <p:cBhvr>
                                        <p:cTn id="1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gtEl>
                                      </p:cBhvr>
                                    </p:animEffect>
                                  </p:childTnLst>
                                </p:cTn>
                              </p:par>
                            </p:childTnLst>
                          </p:cTn>
                        </p:par>
                        <p:par>
                          <p:cTn id="18" fill="hold">
                            <p:stCondLst>
                              <p:cond delay="2799"/>
                            </p:stCondLst>
                            <p:childTnLst>
                              <p:par>
                                <p:cTn id="19" presetID="23" presetClass="entr" presetSubtype="16" fill="hold" grpId="1"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par>
                          <p:cTn id="23" fill="hold">
                            <p:stCondLst>
                              <p:cond delay="3299"/>
                            </p:stCondLst>
                            <p:childTnLst>
                              <p:par>
                                <p:cTn id="24" presetID="3" presetClass="entr" presetSubtype="1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par>
                          <p:cTn id="27" fill="hold">
                            <p:stCondLst>
                              <p:cond delay="3799"/>
                            </p:stCondLst>
                            <p:childTnLst>
                              <p:par>
                                <p:cTn id="28" presetID="22" presetClass="entr" presetSubtype="1"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4299"/>
                            </p:stCondLst>
                            <p:childTnLst>
                              <p:par>
                                <p:cTn id="32" presetID="23" presetClass="entr" presetSubtype="16"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childTnLst>
                                </p:cTn>
                              </p:par>
                            </p:childTnLst>
                          </p:cTn>
                        </p:par>
                        <p:par>
                          <p:cTn id="36" fill="hold">
                            <p:stCondLst>
                              <p:cond delay="4799"/>
                            </p:stCondLst>
                            <p:childTnLst>
                              <p:par>
                                <p:cTn id="37" presetID="3" presetClass="entr" presetSubtype="1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linds(horizontal)">
                                      <p:cBhvr>
                                        <p:cTn id="39" dur="500"/>
                                        <p:tgtEl>
                                          <p:spTgt spid="26"/>
                                        </p:tgtEl>
                                      </p:cBhvr>
                                    </p:animEffect>
                                  </p:childTnLst>
                                </p:cTn>
                              </p:par>
                            </p:childTnLst>
                          </p:cTn>
                        </p:par>
                        <p:par>
                          <p:cTn id="40" fill="hold">
                            <p:stCondLst>
                              <p:cond delay="5299"/>
                            </p:stCondLst>
                            <p:childTnLst>
                              <p:par>
                                <p:cTn id="41" presetID="22" presetClass="entr" presetSubtype="1"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par>
                          <p:cTn id="44" fill="hold">
                            <p:stCondLst>
                              <p:cond delay="5799"/>
                            </p:stCondLst>
                            <p:childTnLst>
                              <p:par>
                                <p:cTn id="45" presetID="23" presetClass="entr" presetSubtype="16"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childTnLst>
                                </p:cTn>
                              </p:par>
                            </p:childTnLst>
                          </p:cTn>
                        </p:par>
                        <p:par>
                          <p:cTn id="49" fill="hold">
                            <p:stCondLst>
                              <p:cond delay="6299"/>
                            </p:stCondLst>
                            <p:childTnLst>
                              <p:par>
                                <p:cTn id="50" presetID="3" presetClass="entr" presetSubtype="1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par>
                          <p:cTn id="53" fill="hold">
                            <p:stCondLst>
                              <p:cond delay="6799"/>
                            </p:stCondLst>
                            <p:childTnLst>
                              <p:par>
                                <p:cTn id="54" presetID="22" presetClass="entr" presetSubtype="1"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childTnLst>
                          </p:cTn>
                        </p:par>
                        <p:par>
                          <p:cTn id="57" fill="hold">
                            <p:stCondLst>
                              <p:cond delay="7299"/>
                            </p:stCondLst>
                            <p:childTnLst>
                              <p:par>
                                <p:cTn id="58" presetID="23" presetClass="entr" presetSubtype="16"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childTnLst>
                                </p:cTn>
                              </p:par>
                            </p:childTnLst>
                          </p:cTn>
                        </p:par>
                        <p:par>
                          <p:cTn id="62" fill="hold">
                            <p:stCondLst>
                              <p:cond delay="7799"/>
                            </p:stCondLst>
                            <p:childTnLst>
                              <p:par>
                                <p:cTn id="63" presetID="3" presetClass="entr" presetSubtype="1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blinds(horizontal)">
                                      <p:cBhvr>
                                        <p:cTn id="65" dur="500"/>
                                        <p:tgtEl>
                                          <p:spTgt spid="33"/>
                                        </p:tgtEl>
                                      </p:cBhvr>
                                    </p:animEffect>
                                  </p:childTnLst>
                                </p:cTn>
                              </p:par>
                            </p:childTnLst>
                          </p:cTn>
                        </p:par>
                        <p:par>
                          <p:cTn id="66" fill="hold">
                            <p:stCondLst>
                              <p:cond delay="8299"/>
                            </p:stCondLst>
                            <p:childTnLst>
                              <p:par>
                                <p:cTn id="67" presetID="22" presetClass="entr" presetSubtype="1"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par>
                          <p:cTn id="70" fill="hold">
                            <p:stCondLst>
                              <p:cond delay="8799"/>
                            </p:stCondLst>
                            <p:childTnLst>
                              <p:par>
                                <p:cTn id="71" presetID="23" presetClass="entr" presetSubtype="16"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childTnLst>
                                </p:cTn>
                              </p:par>
                            </p:childTnLst>
                          </p:cTn>
                        </p:par>
                        <p:par>
                          <p:cTn id="75" fill="hold">
                            <p:stCondLst>
                              <p:cond delay="9299"/>
                            </p:stCondLst>
                            <p:childTnLst>
                              <p:par>
                                <p:cTn id="76" presetID="3" presetClass="entr" presetSubtype="1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linds(horizontal)">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1" grpId="1"/>
      <p:bldP spid="13" grpId="0" animBg="1"/>
      <p:bldP spid="13" grpId="1" animBg="1"/>
      <p:bldP spid="21" grpId="0"/>
      <p:bldP spid="25" grpId="0" animBg="1"/>
      <p:bldP spid="26" grpId="0"/>
      <p:bldP spid="28" grpId="0" animBg="1"/>
      <p:bldP spid="30" grpId="0"/>
      <p:bldP spid="32" grpId="0" animBg="1"/>
      <p:bldP spid="33" grpId="0"/>
      <p:bldP spid="19"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Soloman\Desktop\荷叶.png"/>
          <p:cNvPicPr>
            <a:picLocks noChangeAspect="1"/>
          </p:cNvPicPr>
          <p:nvPr/>
        </p:nvPicPr>
        <p:blipFill>
          <a:blip r:embed="rId1"/>
          <a:srcRect l="83331" t="36375" r="2292" b="40009"/>
          <a:stretch>
            <a:fillRect/>
          </a:stretch>
        </p:blipFill>
        <p:spPr>
          <a:xfrm>
            <a:off x="9359900" y="4508500"/>
            <a:ext cx="2497667" cy="1879600"/>
          </a:xfrm>
          <a:prstGeom prst="rect">
            <a:avLst/>
          </a:prstGeom>
          <a:noFill/>
          <a:ln w="9525">
            <a:noFill/>
          </a:ln>
        </p:spPr>
      </p:pic>
      <p:sp>
        <p:nvSpPr>
          <p:cNvPr id="35843"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31748" name="Rectangle 4"/>
          <p:cNvSpPr>
            <a:spLocks noChangeArrowheads="1"/>
          </p:cNvSpPr>
          <p:nvPr/>
        </p:nvSpPr>
        <p:spPr bwMode="auto">
          <a:xfrm>
            <a:off x="424147" y="1006231"/>
            <a:ext cx="9388067" cy="5174762"/>
          </a:xfrm>
          <a:prstGeom prst="rect">
            <a:avLst/>
          </a:prstGeom>
          <a:noFill/>
          <a:ln>
            <a:noFill/>
          </a:ln>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等线" panose="02010600030101010101" pitchFamily="2" charset="-122"/>
                <a:ea typeface="等线" panose="02010600030101010101" pitchFamily="2" charset="-122"/>
                <a:sym typeface="+mn-ea"/>
              </a:rPr>
              <a:t>方式一：到馆查询</a:t>
            </a:r>
            <a:endParaRPr kumimoji="0" lang="en-US" altLang="zh-CN" sz="3600" b="0" i="0" u="none" strike="noStrike" kern="1200" cap="none" spc="0" normalizeH="0" baseline="0" noProof="0" dirty="0" smtClean="0">
              <a:ln>
                <a:noFill/>
              </a:ln>
              <a:solidFill>
                <a:schemeClr val="tx1"/>
              </a:solidFill>
              <a:effectLst/>
              <a:uLnTx/>
              <a:uFillTx/>
              <a:latin typeface="等线" panose="02010600030101010101" pitchFamily="2" charset="-122"/>
              <a:ea typeface="等线" panose="02010600030101010101" pitchFamily="2" charset="-122"/>
              <a:sym typeface="+mn-ea"/>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altLang="zh-CN"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rPr>
              <a:t>  </a:t>
            </a:r>
            <a:r>
              <a:rPr kumimoji="0" lang="en-US" altLang="zh-CN" sz="3600" b="0" i="0" u="none" strike="noStrike" kern="1200" cap="none" spc="0" normalizeH="0" baseline="0" noProof="0" dirty="0" err="1" smtClean="0">
                <a:ln>
                  <a:noFill/>
                </a:ln>
                <a:solidFill>
                  <a:schemeClr val="tx1"/>
                </a:solidFill>
                <a:effectLst/>
                <a:uLnTx/>
                <a:uFillTx/>
                <a:latin typeface="隶书" panose="02010509060101010101" pitchFamily="49" charset="-122"/>
                <a:ea typeface="隶书" panose="02010509060101010101" pitchFamily="49" charset="-122"/>
                <a:sym typeface="+mn-ea"/>
              </a:rPr>
              <a:t>利用</a:t>
            </a:r>
            <a:r>
              <a:rPr kumimoji="0" lang="zh-CN" altLang="en-US"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rPr>
              <a:t>大厅检索机进入图书馆</a:t>
            </a:r>
            <a:r>
              <a:rPr kumimoji="0" lang="zh-CN" altLang="en-US"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rPr>
              <a:t>书目信息检索系统查找</a:t>
            </a:r>
            <a:r>
              <a:rPr kumimoji="0" lang="en-US" altLang="zh-CN"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rPr>
              <a:t>（</a:t>
            </a:r>
            <a:r>
              <a:rPr kumimoji="0" lang="zh-CN" altLang="en-US"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rPr>
              <a:t>例：</a:t>
            </a:r>
            <a:r>
              <a:rPr kumimoji="0" lang="zh-CN" altLang="en-US" sz="3600" b="0"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获得</a:t>
            </a:r>
            <a:r>
              <a:rPr kumimoji="0" lang="zh-CN" altLang="en-US" sz="3600" b="0" i="0" u="none" strike="noStrike" kern="1200" cap="none" spc="0" normalizeH="0" baseline="0" noProof="0" dirty="0">
                <a:ln>
                  <a:noFill/>
                </a:ln>
                <a:solidFill>
                  <a:srgbClr val="FF0000"/>
                </a:solidFill>
                <a:effectLst/>
                <a:uLnTx/>
                <a:uFillTx/>
                <a:latin typeface="隶书" panose="02010509060101010101" pitchFamily="49" charset="-122"/>
                <a:ea typeface="隶书" panose="02010509060101010101" pitchFamily="49" charset="-122"/>
                <a:sym typeface="+mn-ea"/>
              </a:rPr>
              <a:t>索</a:t>
            </a:r>
            <a:r>
              <a:rPr kumimoji="0" lang="zh-CN" altLang="en-US" sz="3600" b="0"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书号</a:t>
            </a:r>
            <a:r>
              <a:rPr kumimoji="0" lang="en-US" altLang="zh-CN" sz="4800" b="1" i="0" u="none" strike="noStrike" kern="1200" cap="none" spc="0" normalizeH="0" baseline="0" noProof="1" smtClean="0">
                <a:ln>
                  <a:noFill/>
                </a:ln>
                <a:solidFill>
                  <a:schemeClr val="tx1"/>
                </a:solidFill>
                <a:effectLst/>
                <a:uLnTx/>
                <a:uFillTx/>
                <a:latin typeface="隶书" panose="02010509060101010101" pitchFamily="49" charset="-122"/>
                <a:ea typeface="隶书" panose="02010509060101010101" pitchFamily="49" charset="-122"/>
                <a:sym typeface="+mn-ea"/>
              </a:rPr>
              <a:t>I</a:t>
            </a:r>
            <a:r>
              <a:rPr kumimoji="0" lang="en-US" altLang="zh-CN" sz="3600" b="0" i="0" u="none" strike="noStrike" kern="1200" cap="none" spc="0" normalizeH="0" baseline="0" noProof="1" smtClean="0">
                <a:ln>
                  <a:noFill/>
                </a:ln>
                <a:solidFill>
                  <a:schemeClr val="tx1"/>
                </a:solidFill>
                <a:effectLst/>
                <a:uLnTx/>
                <a:uFillTx/>
                <a:latin typeface="隶书" panose="02010509060101010101" pitchFamily="49" charset="-122"/>
                <a:ea typeface="隶书" panose="02010509060101010101" pitchFamily="49" charset="-122"/>
                <a:sym typeface="+mn-ea"/>
              </a:rPr>
              <a:t>242.47/21</a:t>
            </a:r>
            <a:r>
              <a:rPr kumimoji="0" lang="zh-CN" altLang="en-US"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rPr>
              <a:t>）  </a:t>
            </a:r>
            <a:endParaRPr kumimoji="0" lang="en-US" altLang="zh-CN"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endParaRPr>
          </a:p>
          <a:p>
            <a:pPr marL="609600" marR="0" lvl="0" indent="-6096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r>
              <a:rPr kumimoji="0" lang="zh-CN" altLang="en-US"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rPr>
              <a:t>直接</a:t>
            </a:r>
            <a:r>
              <a:rPr kumimoji="0" lang="zh-CN" altLang="en-US"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rPr>
              <a:t>进入图书馆书库查找</a:t>
            </a:r>
            <a:r>
              <a:rPr kumimoji="0" lang="en-US" altLang="zh-CN"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rPr>
              <a:t>（</a:t>
            </a:r>
            <a:r>
              <a:rPr kumimoji="0" lang="zh-CN" altLang="en-US" sz="3600" b="0" i="0" u="none" strike="noStrike" kern="1200" cap="none" spc="0" normalizeH="0" baseline="0" noProof="0" dirty="0">
                <a:ln>
                  <a:noFill/>
                </a:ln>
                <a:solidFill>
                  <a:srgbClr val="FF0000"/>
                </a:solidFill>
                <a:effectLst/>
                <a:uLnTx/>
                <a:uFillTx/>
                <a:latin typeface="隶书" panose="02010509060101010101" pitchFamily="49" charset="-122"/>
                <a:ea typeface="隶书" panose="02010509060101010101" pitchFamily="49" charset="-122"/>
                <a:sym typeface="+mn-ea"/>
              </a:rPr>
              <a:t>费时</a:t>
            </a:r>
            <a:r>
              <a:rPr kumimoji="0" lang="zh-CN" altLang="en-US"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rPr>
              <a:t>）</a:t>
            </a:r>
            <a:endParaRPr kumimoji="0" lang="zh-CN" altLang="en-US"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endParaRPr>
          </a:p>
          <a:p>
            <a:pPr marL="609600" marR="0" lvl="0" indent="-6096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r>
              <a:rPr kumimoji="0" lang="zh-CN" altLang="en-US"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rPr>
              <a:t>咨询借阅</a:t>
            </a:r>
            <a:r>
              <a:rPr lang="zh-CN" altLang="en-US" sz="3600" dirty="0">
                <a:latin typeface="隶书" panose="02010509060101010101" pitchFamily="49" charset="-122"/>
                <a:ea typeface="隶书" panose="02010509060101010101" pitchFamily="49" charset="-122"/>
                <a:sym typeface="+mn-ea"/>
              </a:rPr>
              <a:t>处</a:t>
            </a:r>
            <a:r>
              <a:rPr kumimoji="0" lang="zh-CN" altLang="en-US"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rPr>
              <a:t>老师</a:t>
            </a:r>
            <a:r>
              <a:rPr kumimoji="0" lang="en-US" altLang="zh-CN"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rPr>
              <a:t>:</a:t>
            </a:r>
            <a:r>
              <a:rPr kumimoji="0" lang="zh-CN" altLang="en-US"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rPr>
              <a:t>（</a:t>
            </a:r>
            <a:r>
              <a:rPr kumimoji="0" lang="zh-CN" altLang="en-US" sz="3600" b="0" i="0" u="none" strike="noStrike" kern="1200" cap="none" spc="0" normalizeH="0" baseline="0" noProof="0" dirty="0">
                <a:ln>
                  <a:noFill/>
                </a:ln>
                <a:solidFill>
                  <a:srgbClr val="FF0000"/>
                </a:solidFill>
                <a:effectLst/>
                <a:uLnTx/>
                <a:uFillTx/>
                <a:latin typeface="隶书" panose="02010509060101010101" pitchFamily="49" charset="-122"/>
                <a:ea typeface="隶书" panose="02010509060101010101" pitchFamily="49" charset="-122"/>
                <a:sym typeface="+mn-ea"/>
              </a:rPr>
              <a:t>快速找到</a:t>
            </a:r>
            <a:r>
              <a:rPr kumimoji="0" lang="zh-CN" altLang="en-US" sz="3600" b="0"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大致</a:t>
            </a:r>
            <a:r>
              <a:rPr kumimoji="0" lang="zh-CN" altLang="en-US" sz="3600" b="0" i="0" u="none" strike="noStrike" kern="1200" cap="none" spc="0" normalizeH="0" baseline="0" noProof="0" dirty="0">
                <a:ln>
                  <a:noFill/>
                </a:ln>
                <a:solidFill>
                  <a:srgbClr val="FF0000"/>
                </a:solidFill>
                <a:effectLst/>
                <a:uLnTx/>
                <a:uFillTx/>
                <a:latin typeface="隶书" panose="02010509060101010101" pitchFamily="49" charset="-122"/>
                <a:ea typeface="隶书" panose="02010509060101010101" pitchFamily="49" charset="-122"/>
                <a:sym typeface="+mn-ea"/>
              </a:rPr>
              <a:t>位置</a:t>
            </a:r>
            <a:r>
              <a:rPr kumimoji="0" lang="zh-CN" altLang="en-US"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rPr>
              <a:t>）</a:t>
            </a:r>
            <a:endParaRPr kumimoji="0" lang="en-US" altLang="zh-CN" sz="3600" b="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sym typeface="+mn-ea"/>
            </a:endParaRPr>
          </a:p>
          <a:p>
            <a:pPr marL="609600" marR="0" lvl="0" indent="-609600" algn="l" defTabSz="914400" rtl="0" eaLnBrk="0" fontAlgn="base" latinLnBrk="0" hangingPunct="0">
              <a:lnSpc>
                <a:spcPct val="100000"/>
              </a:lnSpc>
              <a:spcBef>
                <a:spcPct val="20000"/>
              </a:spcBef>
              <a:spcAft>
                <a:spcPct val="0"/>
              </a:spcAft>
              <a:buClrTx/>
              <a:buSzTx/>
              <a:defRPr/>
            </a:pPr>
            <a:r>
              <a:rPr lang="zh-CN" altLang="en-US" sz="3600" dirty="0" smtClean="0">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mn-ea"/>
              </a:rPr>
              <a:t>方式二：实时查询</a:t>
            </a:r>
            <a:endParaRPr lang="en-US" altLang="zh-CN" sz="3600" dirty="0" smtClean="0">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mn-ea"/>
            </a:endParaRPr>
          </a:p>
          <a:p>
            <a:pPr marL="609600" marR="0" lvl="0" indent="-609600" algn="l" defTabSz="914400" rtl="0" eaLnBrk="0" fontAlgn="base" latinLnBrk="0" hangingPunct="0">
              <a:lnSpc>
                <a:spcPct val="100000"/>
              </a:lnSpc>
              <a:spcBef>
                <a:spcPct val="20000"/>
              </a:spcBef>
              <a:spcAft>
                <a:spcPct val="0"/>
              </a:spcAft>
              <a:buClrTx/>
              <a:buSzTx/>
              <a:defRPr/>
            </a:pPr>
            <a:r>
              <a:rPr lang="zh-CN" altLang="en-US" sz="3600" dirty="0" smtClean="0">
                <a:latin typeface="隶书" panose="02010509060101010101" pitchFamily="49" charset="-122"/>
                <a:ea typeface="隶书" panose="02010509060101010101" pitchFamily="49" charset="-122"/>
                <a:sym typeface="+mn-ea"/>
              </a:rPr>
              <a:t>访问“学习通”</a:t>
            </a:r>
            <a:r>
              <a:rPr lang="en-US" altLang="zh-CN" sz="3600" dirty="0" smtClean="0">
                <a:latin typeface="隶书" panose="02010509060101010101" pitchFamily="49" charset="-122"/>
                <a:ea typeface="隶书" panose="02010509060101010101" pitchFamily="49" charset="-122"/>
                <a:sym typeface="+mn-ea"/>
              </a:rPr>
              <a:t>APP</a:t>
            </a:r>
            <a:r>
              <a:rPr lang="zh-CN" altLang="en-US" sz="3600" dirty="0" smtClean="0">
                <a:latin typeface="隶书" panose="02010509060101010101" pitchFamily="49" charset="-122"/>
                <a:ea typeface="隶书" panose="02010509060101010101" pitchFamily="49" charset="-122"/>
                <a:sym typeface="+mn-ea"/>
              </a:rPr>
              <a:t>或图书馆微信公众号，通过检索栏或“馆藏查询”查找图书。</a:t>
            </a:r>
            <a:endParaRPr kumimoji="0" lang="en-US"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endParaRPr>
          </a:p>
          <a:p>
            <a:pPr marL="609600" marR="0" lvl="0" indent="-6096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endParaRPr kumimoji="0" lang="zh-CN" altLang="en-US" sz="3600" b="0"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sym typeface="+mn-ea"/>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6" name="直接连接符 5"/>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174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285751" y="1214439"/>
            <a:ext cx="11315700" cy="5229225"/>
          </a:xfrm>
        </p:spPr>
        <p:txBody>
          <a:bodyPr/>
          <a:lstStyle/>
          <a:p>
            <a:pPr>
              <a:lnSpc>
                <a:spcPct val="80000"/>
              </a:lnSpc>
            </a:pPr>
            <a:r>
              <a:rPr lang="zh-CN" altLang="en-US" sz="3000" dirty="0" smtClean="0"/>
              <a:t>我心里一直都在暗暗设想，天堂应该是图书馆的模样。</a:t>
            </a:r>
            <a:endParaRPr lang="en-US" altLang="zh-CN" sz="3000" dirty="0" smtClean="0"/>
          </a:p>
          <a:p>
            <a:pPr algn="r">
              <a:lnSpc>
                <a:spcPct val="80000"/>
              </a:lnSpc>
              <a:buFont typeface="Calibri" panose="020F0502020204030204" pitchFamily="34" charset="0"/>
              <a:buNone/>
            </a:pPr>
            <a:r>
              <a:rPr lang="en-US" altLang="zh-CN" sz="3000" dirty="0" smtClean="0"/>
              <a:t>——</a:t>
            </a:r>
            <a:r>
              <a:rPr lang="zh-CN" altLang="en-US" sz="3000" dirty="0" smtClean="0"/>
              <a:t>博尔赫斯</a:t>
            </a:r>
            <a:endParaRPr lang="zh-CN" altLang="en-US" sz="3000" dirty="0" smtClean="0"/>
          </a:p>
          <a:p>
            <a:pPr>
              <a:lnSpc>
                <a:spcPct val="80000"/>
              </a:lnSpc>
            </a:pPr>
            <a:endParaRPr lang="zh-CN" altLang="en-US" sz="3000" dirty="0" smtClean="0"/>
          </a:p>
          <a:p>
            <a:pPr>
              <a:lnSpc>
                <a:spcPct val="80000"/>
              </a:lnSpc>
            </a:pPr>
            <a:r>
              <a:rPr lang="zh-CN" altLang="en-US" sz="3000" dirty="0" smtClean="0"/>
              <a:t>图书馆是一座没有围墙的大学。       </a:t>
            </a:r>
            <a:r>
              <a:rPr lang="en-US" altLang="zh-CN" sz="3000" dirty="0" smtClean="0"/>
              <a:t>——</a:t>
            </a:r>
            <a:r>
              <a:rPr lang="zh-CN" altLang="en-US" sz="3000" dirty="0" smtClean="0"/>
              <a:t>佚名</a:t>
            </a:r>
            <a:endParaRPr lang="en-US" altLang="zh-CN" sz="3000" dirty="0" smtClean="0"/>
          </a:p>
          <a:p>
            <a:pPr>
              <a:lnSpc>
                <a:spcPct val="80000"/>
              </a:lnSpc>
            </a:pPr>
            <a:endParaRPr lang="en-US" altLang="zh-CN" sz="3000" dirty="0" smtClean="0"/>
          </a:p>
        </p:txBody>
      </p:sp>
      <p:sp>
        <p:nvSpPr>
          <p:cNvPr id="7172" name="Text Box 5"/>
          <p:cNvSpPr txBox="1">
            <a:spLocks noChangeArrowheads="1"/>
          </p:cNvSpPr>
          <p:nvPr/>
        </p:nvSpPr>
        <p:spPr bwMode="auto">
          <a:xfrm>
            <a:off x="2039398" y="285865"/>
            <a:ext cx="5022849" cy="480131"/>
          </a:xfrm>
          <a:prstGeom prst="rect">
            <a:avLst/>
          </a:prstGeom>
          <a:noFill/>
          <a:ln w="9525">
            <a:noFill/>
            <a:miter lim="800000"/>
          </a:ln>
        </p:spPr>
        <p:txBody>
          <a:bodyPr>
            <a:spAutoFit/>
          </a:bodyPr>
          <a:lstStyle/>
          <a:p>
            <a:pPr>
              <a:lnSpc>
                <a:spcPct val="90000"/>
              </a:lnSpc>
              <a:spcBef>
                <a:spcPct val="0"/>
              </a:spcBef>
            </a:pPr>
            <a:r>
              <a:rPr lang="zh-CN" altLang="en-US" sz="2800" b="1" dirty="0">
                <a:solidFill>
                  <a:srgbClr val="4472C4">
                    <a:lumMod val="75000"/>
                  </a:srgbClr>
                </a:solidFill>
                <a:latin typeface="微软雅黑" panose="020B0503020204020204" pitchFamily="34" charset="-122"/>
                <a:ea typeface="微软雅黑" panose="020B0503020204020204" pitchFamily="34" charset="-122"/>
              </a:rPr>
              <a:t>什么是图书馆？</a:t>
            </a:r>
            <a:endParaRPr lang="zh-CN" altLang="en-US" sz="2800" b="1" dirty="0">
              <a:solidFill>
                <a:srgbClr val="4472C4">
                  <a:lumMod val="75000"/>
                </a:srgbClr>
              </a:solidFill>
              <a:latin typeface="微软雅黑" panose="020B0503020204020204" pitchFamily="34" charset="-122"/>
              <a:ea typeface="微软雅黑" panose="020B0503020204020204" pitchFamily="34" charset="-122"/>
            </a:endParaRPr>
          </a:p>
        </p:txBody>
      </p:sp>
      <p:sp>
        <p:nvSpPr>
          <p:cNvPr id="9" name="Text Box 31"/>
          <p:cNvSpPr txBox="1">
            <a:spLocks noChangeArrowheads="1"/>
          </p:cNvSpPr>
          <p:nvPr/>
        </p:nvSpPr>
        <p:spPr bwMode="auto">
          <a:xfrm>
            <a:off x="313360" y="3747651"/>
            <a:ext cx="11077729" cy="463460"/>
          </a:xfrm>
          <a:prstGeom prst="rect">
            <a:avLst/>
          </a:prstGeom>
          <a:noFill/>
          <a:ln w="9525">
            <a:noFill/>
            <a:miter lim="800000"/>
          </a:ln>
        </p:spPr>
        <p:txBody>
          <a:bodyPr wrap="square">
            <a:spAutoFit/>
          </a:bodyPr>
          <a:lstStyle/>
          <a:p>
            <a:pPr marL="228600" indent="-228600">
              <a:lnSpc>
                <a:spcPct val="80000"/>
              </a:lnSpc>
              <a:spcBef>
                <a:spcPts val="1000"/>
              </a:spcBef>
              <a:buFont typeface="Arial" panose="020B0604020202020204" pitchFamily="34" charset="0"/>
              <a:buChar char="•"/>
            </a:pPr>
            <a:r>
              <a:rPr lang="zh-CN" altLang="en-US" sz="3000" dirty="0" smtClean="0"/>
              <a:t>没有</a:t>
            </a:r>
            <a:r>
              <a:rPr lang="zh-CN" altLang="en-US" sz="3000" dirty="0"/>
              <a:t>一流的图书馆，就没有一流的</a:t>
            </a:r>
            <a:r>
              <a:rPr lang="zh-CN" altLang="en-US" sz="3000" dirty="0" smtClean="0"/>
              <a:t>大学。      </a:t>
            </a:r>
            <a:r>
              <a:rPr lang="en-US" altLang="zh-CN" sz="3000" dirty="0" smtClean="0"/>
              <a:t>  </a:t>
            </a:r>
            <a:r>
              <a:rPr lang="zh-CN" altLang="en-US" sz="3000" dirty="0" smtClean="0"/>
              <a:t>    </a:t>
            </a:r>
            <a:r>
              <a:rPr lang="zh-CN" altLang="en-US" sz="3000" dirty="0"/>
              <a:t>——郭沫若</a:t>
            </a:r>
            <a:endParaRPr lang="zh-CN" altLang="en-US" sz="3000"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1" name="直接连接符 10"/>
          <p:cNvCxnSpPr/>
          <p:nvPr/>
        </p:nvCxnSpPr>
        <p:spPr>
          <a:xfrm>
            <a:off x="1932495" y="806587"/>
            <a:ext cx="1025950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84449" y="2862385"/>
            <a:ext cx="3162300" cy="2371725"/>
          </a:xfrm>
          <a:prstGeom prst="rect">
            <a:avLst/>
          </a:prstGeom>
          <a:noFill/>
          <a:ln w="9525">
            <a:noFill/>
          </a:ln>
        </p:spPr>
      </p:pic>
      <p:sp>
        <p:nvSpPr>
          <p:cNvPr id="4" name="TextBox 3"/>
          <p:cNvSpPr txBox="1"/>
          <p:nvPr/>
        </p:nvSpPr>
        <p:spPr>
          <a:xfrm>
            <a:off x="0" y="5505938"/>
            <a:ext cx="3575539" cy="523220"/>
          </a:xfrm>
          <a:prstGeom prst="rect">
            <a:avLst/>
          </a:prstGeom>
          <a:noFill/>
          <a:ln w="9525">
            <a:noFill/>
          </a:ln>
        </p:spPr>
        <p:txBody>
          <a:bodyPr wrap="square">
            <a:spAutoFit/>
          </a:bodyPr>
          <a:lstStyle/>
          <a:p>
            <a:pPr eaLnBrk="0" hangingPunct="0"/>
            <a:r>
              <a:rPr lang="zh-CN" altLang="en-US" sz="2800" b="1" u="none" dirty="0">
                <a:latin typeface="仿宋_GB2312" panose="02010609030101010101" pitchFamily="49" charset="-122"/>
                <a:ea typeface="仿宋_GB2312" panose="02010609030101010101" pitchFamily="49" charset="-122"/>
              </a:rPr>
              <a:t>图书馆公众号二维码</a:t>
            </a:r>
            <a:endParaRPr lang="zh-CN" altLang="en-US" sz="2800" b="1" u="none" dirty="0">
              <a:latin typeface="仿宋_GB2312" panose="02010609030101010101" pitchFamily="49" charset="-122"/>
              <a:ea typeface="仿宋_GB2312" panose="02010609030101010101" pitchFamily="49" charset="-122"/>
            </a:endParaRPr>
          </a:p>
        </p:txBody>
      </p:sp>
      <p:cxnSp>
        <p:nvCxnSpPr>
          <p:cNvPr id="43019" name="直接箭头连接符 19"/>
          <p:cNvCxnSpPr>
            <a:stCxn id="43020" idx="2"/>
          </p:cNvCxnSpPr>
          <p:nvPr/>
        </p:nvCxnSpPr>
        <p:spPr>
          <a:xfrm rot="16200000" flipH="1">
            <a:off x="3492271" y="1976414"/>
            <a:ext cx="548858" cy="211971"/>
          </a:xfrm>
          <a:prstGeom prst="straightConnector1">
            <a:avLst/>
          </a:prstGeom>
          <a:ln w="9525">
            <a:noFill/>
          </a:ln>
        </p:spPr>
      </p:cxnSp>
      <p:pic>
        <p:nvPicPr>
          <p:cNvPr id="2050" name="Picture 2"/>
          <p:cNvPicPr>
            <a:picLocks noChangeAspect="1" noChangeArrowheads="1"/>
          </p:cNvPicPr>
          <p:nvPr/>
        </p:nvPicPr>
        <p:blipFill>
          <a:blip r:embed="rId2"/>
          <a:srcRect/>
          <a:stretch>
            <a:fillRect/>
          </a:stretch>
        </p:blipFill>
        <p:spPr bwMode="auto">
          <a:xfrm>
            <a:off x="4035670" y="1989068"/>
            <a:ext cx="8005083" cy="4622748"/>
          </a:xfrm>
          <a:prstGeom prst="rect">
            <a:avLst/>
          </a:prstGeom>
          <a:noFill/>
          <a:ln w="9525">
            <a:noFill/>
            <a:miter lim="800000"/>
            <a:headEnd/>
            <a:tailEnd/>
          </a:ln>
          <a:effectLst/>
        </p:spPr>
      </p:pic>
      <p:sp>
        <p:nvSpPr>
          <p:cNvPr id="25" name="标题 24"/>
          <p:cNvSpPr>
            <a:spLocks noGrp="1"/>
          </p:cNvSpPr>
          <p:nvPr>
            <p:ph type="title"/>
          </p:nvPr>
        </p:nvSpPr>
        <p:spPr>
          <a:xfrm>
            <a:off x="1087317" y="1055078"/>
            <a:ext cx="10805745" cy="742706"/>
          </a:xfrm>
        </p:spPr>
        <p:txBody>
          <a:bodyPr>
            <a:noAutofit/>
          </a:bodyPr>
          <a:lstStyle/>
          <a:p>
            <a:r>
              <a:rPr lang="en-US" sz="4000" dirty="0" smtClean="0">
                <a:latin typeface="隶书" panose="02010509060101010101" pitchFamily="49" charset="-122"/>
                <a:ea typeface="隶书" panose="02010509060101010101" pitchFamily="49" charset="-122"/>
                <a:hlinkClick r:id="rId3"/>
              </a:rPr>
              <a:t> </a:t>
            </a:r>
            <a:r>
              <a:rPr lang="zh-CN" altLang="en-US" sz="3600" dirty="0" smtClean="0">
                <a:latin typeface="隶书" panose="02010509060101010101" pitchFamily="49" charset="-122"/>
                <a:ea typeface="隶书" panose="02010509060101010101" pitchFamily="49" charset="-122"/>
                <a:hlinkClick r:id="rId3"/>
              </a:rPr>
              <a:t>图书馆官网 </a:t>
            </a:r>
            <a:r>
              <a:rPr lang="en-US" sz="3600" dirty="0" smtClean="0">
                <a:latin typeface="隶书" panose="02010509060101010101" pitchFamily="49" charset="-122"/>
                <a:ea typeface="隶书" panose="02010509060101010101" pitchFamily="49" charset="-122"/>
                <a:hlinkClick r:id="rId3"/>
              </a:rPr>
              <a:t>http://www.hetaodaxue.com/tsg/</a:t>
            </a:r>
            <a:endParaRPr lang="zh-CN" altLang="en-US" sz="3600" dirty="0">
              <a:latin typeface="隶书" panose="02010509060101010101" pitchFamily="49" charset="-122"/>
              <a:ea typeface="隶书" panose="02010509060101010101" pitchFamily="49" charset="-122"/>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9" name="直接连接符 8"/>
          <p:cNvCxnSpPr/>
          <p:nvPr/>
        </p:nvCxnSpPr>
        <p:spPr>
          <a:xfrm>
            <a:off x="1932495" y="868134"/>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502506" y="974481"/>
            <a:ext cx="11202987" cy="5753100"/>
          </a:xfrm>
          <a:prstGeom prst="rect">
            <a:avLst/>
          </a:prstGeom>
          <a:noFill/>
          <a:ln w="9525">
            <a:noFill/>
            <a:miter lim="800000"/>
            <a:headEnd/>
            <a:tailEnd/>
          </a:ln>
          <a:effectLst/>
        </p:spPr>
      </p:pic>
      <p:sp>
        <p:nvSpPr>
          <p:cNvPr id="12" name="矩形 11"/>
          <p:cNvSpPr/>
          <p:nvPr/>
        </p:nvSpPr>
        <p:spPr>
          <a:xfrm>
            <a:off x="3451675" y="1173337"/>
            <a:ext cx="6717587" cy="783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534" name="TextBox 12"/>
          <p:cNvSpPr txBox="1">
            <a:spLocks noChangeArrowheads="1"/>
          </p:cNvSpPr>
          <p:nvPr/>
        </p:nvSpPr>
        <p:spPr bwMode="auto">
          <a:xfrm>
            <a:off x="3853977" y="1467219"/>
            <a:ext cx="2788013" cy="369332"/>
          </a:xfrm>
          <a:prstGeom prst="rect">
            <a:avLst/>
          </a:prstGeom>
          <a:noFill/>
          <a:ln w="9525">
            <a:noFill/>
            <a:miter lim="800000"/>
          </a:ln>
        </p:spPr>
        <p:txBody>
          <a:bodyPr>
            <a:spAutoFit/>
          </a:bodyPr>
          <a:lstStyle/>
          <a:p>
            <a:r>
              <a:rPr lang="zh-CN" altLang="en-US" b="1" dirty="0">
                <a:solidFill>
                  <a:srgbClr val="FF0000"/>
                </a:solidFill>
              </a:rPr>
              <a:t>检索词</a:t>
            </a:r>
            <a:endParaRPr lang="zh-CN" altLang="en-US" b="1" dirty="0">
              <a:solidFill>
                <a:srgbClr val="FF0000"/>
              </a:solidFill>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0" name="直接连接符 9"/>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0" y="905609"/>
            <a:ext cx="2579341" cy="1323439"/>
          </a:xfrm>
          <a:prstGeom prst="rect">
            <a:avLst/>
          </a:prstGeom>
          <a:noFill/>
        </p:spPr>
        <p:txBody>
          <a:bodyPr wrap="square" lIns="91440" tIns="45720" rIns="91440" bIns="45720">
            <a:spAutoFit/>
          </a:bodyPr>
          <a:lstStyle/>
          <a:p>
            <a:pPr algn="ctr"/>
            <a:r>
              <a:rPr lang="zh-CN" alt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隶书" panose="02010509060101010101" pitchFamily="49" charset="-122"/>
                <a:ea typeface="隶书" panose="02010509060101010101" pitchFamily="49" charset="-122"/>
              </a:rPr>
              <a:t>纸</a:t>
            </a:r>
            <a:r>
              <a:rPr lang="zh-CN" altLang="en-US" sz="4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隶书" panose="02010509060101010101" pitchFamily="49" charset="-122"/>
                <a:ea typeface="隶书" panose="02010509060101010101" pitchFamily="49" charset="-122"/>
              </a:rPr>
              <a:t>电一体化检索</a:t>
            </a:r>
            <a:endParaRPr lang="zh-CN" altLang="en-US"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隶书" panose="02010509060101010101" pitchFamily="49" charset="-122"/>
              <a:ea typeface="隶书" panose="02010509060101010101" pitchFamily="49" charset="-122"/>
            </a:endParaRPr>
          </a:p>
        </p:txBody>
      </p:sp>
      <p:sp>
        <p:nvSpPr>
          <p:cNvPr id="8"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p:cNvPicPr>
            <a:picLocks noChangeAspect="1" noChangeArrowheads="1"/>
          </p:cNvPicPr>
          <p:nvPr/>
        </p:nvPicPr>
        <p:blipFill>
          <a:blip r:embed="rId1"/>
          <a:srcRect/>
          <a:stretch>
            <a:fillRect/>
          </a:stretch>
        </p:blipFill>
        <p:spPr bwMode="auto">
          <a:xfrm>
            <a:off x="0" y="979358"/>
            <a:ext cx="12217403" cy="4062533"/>
          </a:xfrm>
          <a:prstGeom prst="rect">
            <a:avLst/>
          </a:prstGeom>
          <a:noFill/>
          <a:ln w="9525">
            <a:noFill/>
            <a:miter lim="800000"/>
            <a:headEnd/>
            <a:tailEnd/>
          </a:ln>
        </p:spPr>
      </p:pic>
      <p:sp>
        <p:nvSpPr>
          <p:cNvPr id="10" name="矩形 9"/>
          <p:cNvSpPr/>
          <p:nvPr/>
        </p:nvSpPr>
        <p:spPr>
          <a:xfrm>
            <a:off x="2097169" y="6102586"/>
            <a:ext cx="8443338" cy="400110"/>
          </a:xfrm>
          <a:prstGeom prst="rect">
            <a:avLst/>
          </a:prstGeom>
          <a:noFill/>
        </p:spPr>
        <p:txBody>
          <a:bodyPr wrap="none">
            <a:spAutoFit/>
          </a:bodyPr>
          <a:lstStyle/>
          <a:p>
            <a:pPr algn="ctr">
              <a:defRPr/>
            </a:pPr>
            <a:r>
              <a:rPr lang="zh-CN" alt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输入任意检索词，一站式检索本地纸质、电子资源。如</a:t>
            </a:r>
            <a:r>
              <a:rPr lang="zh-CN" altLang="en-US" sz="20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检索</a:t>
            </a:r>
            <a:r>
              <a:rPr lang="zh-CN" altLang="en-US" sz="2000"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“日本料理”</a:t>
            </a:r>
            <a:endParaRPr lang="zh-CN" alt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2"/>
          <p:cNvSpPr txBox="1"/>
          <p:nvPr/>
        </p:nvSpPr>
        <p:spPr>
          <a:xfrm>
            <a:off x="165121" y="5428286"/>
            <a:ext cx="12026879" cy="503659"/>
          </a:xfrm>
          <a:prstGeom prst="rect">
            <a:avLst/>
          </a:prstGeom>
        </p:spPr>
        <p:txBody>
          <a:bodyPr anchor="ctr"/>
          <a:lstStyle/>
          <a:p>
            <a:pPr algn="ctr" defTabSz="1089025" eaLnBrk="1" hangingPunct="1">
              <a:defRPr/>
            </a:pPr>
            <a:r>
              <a:rPr lang="en-US" altLang="zh-CN" sz="4400" dirty="0">
                <a:latin typeface="+mj-lt"/>
                <a:ea typeface="+mj-ea"/>
                <a:cs typeface="+mj-cs"/>
              </a:rPr>
              <a:t>https://findhetaodaxue.libsp.com/#/Home</a:t>
            </a:r>
            <a:endParaRPr lang="en-US" altLang="zh-CN" sz="4400" dirty="0">
              <a:latin typeface="+mj-lt"/>
              <a:ea typeface="+mj-ea"/>
              <a:cs typeface="+mj-cs"/>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2" name="直接连接符 11"/>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5659052" y="2140858"/>
            <a:ext cx="4358887" cy="923330"/>
          </a:xfrm>
          <a:prstGeom prst="rect">
            <a:avLst/>
          </a:prstGeom>
          <a:noFill/>
        </p:spPr>
        <p:txBody>
          <a:bodyPr wrap="none" lIns="91440" tIns="45720" rIns="91440" bIns="45720">
            <a:spAutoFit/>
          </a:bodyPr>
          <a:lstStyle/>
          <a:p>
            <a:pPr algn="ctr"/>
            <a:r>
              <a:rPr lang="zh-CN" alt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统一检索界面</a:t>
            </a:r>
            <a:endParaRPr lang="zh-CN" alt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srcRect/>
          <a:stretch>
            <a:fillRect/>
          </a:stretch>
        </p:blipFill>
        <p:spPr bwMode="auto">
          <a:xfrm>
            <a:off x="0" y="2022230"/>
            <a:ext cx="12161264" cy="2795954"/>
          </a:xfrm>
          <a:prstGeom prst="rect">
            <a:avLst/>
          </a:prstGeom>
          <a:noFill/>
          <a:ln w="9525">
            <a:noFill/>
            <a:miter lim="800000"/>
            <a:headEnd/>
            <a:tailEnd/>
          </a:ln>
          <a:effectLst/>
        </p:spPr>
      </p:pic>
      <p:sp>
        <p:nvSpPr>
          <p:cNvPr id="24579" name="Text Box 2"/>
          <p:cNvSpPr txBox="1">
            <a:spLocks noChangeArrowheads="1"/>
          </p:cNvSpPr>
          <p:nvPr/>
        </p:nvSpPr>
        <p:spPr bwMode="auto">
          <a:xfrm>
            <a:off x="2803890" y="929712"/>
            <a:ext cx="185762" cy="400709"/>
          </a:xfrm>
          <a:prstGeom prst="rect">
            <a:avLst/>
          </a:prstGeom>
          <a:noFill/>
          <a:ln w="9525">
            <a:noFill/>
            <a:miter lim="800000"/>
          </a:ln>
        </p:spPr>
        <p:txBody>
          <a:bodyPr wrap="none">
            <a:spAutoFit/>
          </a:bodyPr>
          <a:lstStyle/>
          <a:p>
            <a:endParaRPr lang="zh-CN" altLang="en-US" sz="2000">
              <a:ea typeface="隶书" panose="02010509060101010101" pitchFamily="49" charset="-122"/>
            </a:endParaRPr>
          </a:p>
        </p:txBody>
      </p:sp>
      <p:sp>
        <p:nvSpPr>
          <p:cNvPr id="24580" name="Text Box 5"/>
          <p:cNvSpPr txBox="1">
            <a:spLocks noChangeArrowheads="1"/>
          </p:cNvSpPr>
          <p:nvPr/>
        </p:nvSpPr>
        <p:spPr bwMode="auto">
          <a:xfrm>
            <a:off x="2948775" y="1091262"/>
            <a:ext cx="5142582" cy="646331"/>
          </a:xfrm>
          <a:prstGeom prst="rect">
            <a:avLst/>
          </a:prstGeom>
          <a:noFill/>
          <a:ln w="57150">
            <a:noFill/>
            <a:miter lim="800000"/>
          </a:ln>
        </p:spPr>
        <p:txBody>
          <a:bodyPr>
            <a:spAutoFit/>
          </a:bodyPr>
          <a:lstStyle/>
          <a:p>
            <a:pPr marL="342900" indent="-342900" algn="ctr">
              <a:spcBef>
                <a:spcPct val="20000"/>
              </a:spcBef>
            </a:pPr>
            <a:r>
              <a:rPr lang="zh-CN" altLang="en-US" sz="3600" dirty="0" smtClean="0">
                <a:latin typeface="隶书" panose="02010509060101010101" pitchFamily="49" charset="-122"/>
                <a:ea typeface="隶书" panose="02010509060101010101" pitchFamily="49" charset="-122"/>
              </a:rPr>
              <a:t>查询馆藏情况</a:t>
            </a:r>
            <a:r>
              <a:rPr lang="en-US" altLang="zh-CN" sz="3600" dirty="0" smtClean="0">
                <a:latin typeface="隶书" panose="02010509060101010101" pitchFamily="49" charset="-122"/>
                <a:ea typeface="隶书" panose="02010509060101010101" pitchFamily="49" charset="-122"/>
              </a:rPr>
              <a:t> </a:t>
            </a:r>
            <a:r>
              <a:rPr lang="en-US" altLang="zh-CN" dirty="0" smtClean="0">
                <a:latin typeface="隶书" panose="02010509060101010101" pitchFamily="49" charset="-122"/>
                <a:ea typeface="隶书" panose="02010509060101010101" pitchFamily="49" charset="-122"/>
              </a:rPr>
              <a:t>——  </a:t>
            </a:r>
            <a:r>
              <a:rPr lang="zh-CN" altLang="en-US" dirty="0" smtClean="0">
                <a:latin typeface="隶书" panose="02010509060101010101" pitchFamily="49" charset="-122"/>
                <a:ea typeface="隶书" panose="02010509060101010101" pitchFamily="49" charset="-122"/>
              </a:rPr>
              <a:t>一站式检索</a:t>
            </a:r>
            <a:endParaRPr lang="zh-CN" altLang="en-US" dirty="0">
              <a:latin typeface="隶书" panose="02010509060101010101" pitchFamily="49" charset="-122"/>
              <a:ea typeface="隶书" panose="02010509060101010101" pitchFamily="49" charset="-122"/>
            </a:endParaRPr>
          </a:p>
        </p:txBody>
      </p:sp>
      <p:sp>
        <p:nvSpPr>
          <p:cNvPr id="24581" name="Rectangle 6"/>
          <p:cNvSpPr>
            <a:spLocks noChangeArrowheads="1"/>
          </p:cNvSpPr>
          <p:nvPr/>
        </p:nvSpPr>
        <p:spPr bwMode="auto">
          <a:xfrm>
            <a:off x="2141471" y="3122204"/>
            <a:ext cx="1047886" cy="376952"/>
          </a:xfrm>
          <a:prstGeom prst="rect">
            <a:avLst/>
          </a:prstGeom>
          <a:noFill/>
          <a:ln w="57150">
            <a:solidFill>
              <a:srgbClr val="800000"/>
            </a:solidFill>
            <a:miter lim="800000"/>
          </a:ln>
        </p:spPr>
        <p:txBody>
          <a:bodyPr wrap="none" anchor="ctr"/>
          <a:lstStyle/>
          <a:p>
            <a:endParaRPr lang="zh-CN" altLang="en-US"/>
          </a:p>
        </p:txBody>
      </p:sp>
      <p:sp>
        <p:nvSpPr>
          <p:cNvPr id="24582" name="Rectangle 6"/>
          <p:cNvSpPr>
            <a:spLocks noChangeArrowheads="1"/>
          </p:cNvSpPr>
          <p:nvPr/>
        </p:nvSpPr>
        <p:spPr bwMode="auto">
          <a:xfrm>
            <a:off x="693991" y="2487129"/>
            <a:ext cx="1047886" cy="376952"/>
          </a:xfrm>
          <a:prstGeom prst="rect">
            <a:avLst/>
          </a:prstGeom>
          <a:noFill/>
          <a:ln w="57150">
            <a:solidFill>
              <a:srgbClr val="800000"/>
            </a:solidFill>
            <a:miter lim="800000"/>
          </a:ln>
        </p:spPr>
        <p:txBody>
          <a:bodyPr wrap="none" anchor="ctr"/>
          <a:lstStyle/>
          <a:p>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8" name="直接连接符 7"/>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0" y="782516"/>
            <a:ext cx="12009437" cy="6075484"/>
          </a:xfrm>
          <a:prstGeom prst="rect">
            <a:avLst/>
          </a:prstGeom>
          <a:noFill/>
          <a:ln w="9525">
            <a:noFill/>
            <a:miter lim="800000"/>
            <a:headEnd/>
            <a:tailEnd/>
          </a:ln>
          <a:effectLst/>
        </p:spPr>
      </p:pic>
      <p:sp>
        <p:nvSpPr>
          <p:cNvPr id="25603" name="Rectangle 3"/>
          <p:cNvSpPr>
            <a:spLocks noChangeArrowheads="1"/>
          </p:cNvSpPr>
          <p:nvPr/>
        </p:nvSpPr>
        <p:spPr bwMode="auto">
          <a:xfrm>
            <a:off x="3240658" y="1309343"/>
            <a:ext cx="1143149" cy="356363"/>
          </a:xfrm>
          <a:prstGeom prst="rect">
            <a:avLst/>
          </a:prstGeom>
          <a:noFill/>
          <a:ln w="38100">
            <a:solidFill>
              <a:schemeClr val="hlink"/>
            </a:solidFill>
            <a:miter lim="800000"/>
          </a:ln>
        </p:spPr>
        <p:txBody>
          <a:bodyPr wrap="none" anchor="ctr"/>
          <a:lstStyle/>
          <a:p>
            <a:endParaRPr lang="zh-CN" altLang="en-US"/>
          </a:p>
        </p:txBody>
      </p:sp>
      <p:sp>
        <p:nvSpPr>
          <p:cNvPr id="25604" name="Rectangle 3"/>
          <p:cNvSpPr>
            <a:spLocks noChangeArrowheads="1"/>
          </p:cNvSpPr>
          <p:nvPr/>
        </p:nvSpPr>
        <p:spPr bwMode="auto">
          <a:xfrm>
            <a:off x="132515" y="2537913"/>
            <a:ext cx="1978283" cy="565428"/>
          </a:xfrm>
          <a:prstGeom prst="rect">
            <a:avLst/>
          </a:prstGeom>
          <a:noFill/>
          <a:ln w="57150">
            <a:solidFill>
              <a:schemeClr val="hlink"/>
            </a:solidFill>
            <a:miter lim="800000"/>
          </a:ln>
        </p:spPr>
        <p:txBody>
          <a:bodyPr wrap="none" anchor="ctr"/>
          <a:lstStyle/>
          <a:p>
            <a:pPr marL="342900" indent="-342900" algn="ctr">
              <a:spcBef>
                <a:spcPct val="20000"/>
              </a:spcBef>
              <a:buFont typeface="Arial" panose="020B0604020202020204" pitchFamily="34" charset="0"/>
              <a:buChar char="•"/>
            </a:pPr>
            <a:endParaRPr lang="zh-CN" altLang="en-US">
              <a:solidFill>
                <a:srgbClr val="800000"/>
              </a:solidFill>
            </a:endParaRPr>
          </a:p>
        </p:txBody>
      </p:sp>
      <p:sp>
        <p:nvSpPr>
          <p:cNvPr id="25605" name="Text Box 6"/>
          <p:cNvSpPr txBox="1">
            <a:spLocks noChangeArrowheads="1"/>
          </p:cNvSpPr>
          <p:nvPr/>
        </p:nvSpPr>
        <p:spPr bwMode="auto">
          <a:xfrm>
            <a:off x="5225322" y="1575915"/>
            <a:ext cx="646331" cy="369332"/>
          </a:xfrm>
          <a:prstGeom prst="rect">
            <a:avLst/>
          </a:prstGeom>
          <a:solidFill>
            <a:schemeClr val="bg1"/>
          </a:solidFill>
          <a:ln w="57150">
            <a:solidFill>
              <a:srgbClr val="800000"/>
            </a:solidFill>
            <a:miter lim="800000"/>
          </a:ln>
        </p:spPr>
        <p:txBody>
          <a:bodyPr wrap="none">
            <a:spAutoFit/>
          </a:bodyPr>
          <a:lstStyle/>
          <a:p>
            <a:pPr marL="342900" indent="-342900">
              <a:spcBef>
                <a:spcPct val="20000"/>
              </a:spcBef>
            </a:pPr>
            <a:r>
              <a:rPr lang="zh-CN" altLang="en-US"/>
              <a:t>点击</a:t>
            </a:r>
            <a:endParaRPr lang="zh-CN" altLang="en-US"/>
          </a:p>
        </p:txBody>
      </p:sp>
      <p:sp>
        <p:nvSpPr>
          <p:cNvPr id="25606" name="Line 5"/>
          <p:cNvSpPr>
            <a:spLocks noChangeShapeType="1"/>
          </p:cNvSpPr>
          <p:nvPr/>
        </p:nvSpPr>
        <p:spPr bwMode="auto">
          <a:xfrm flipH="1">
            <a:off x="3607942" y="1861939"/>
            <a:ext cx="1557541" cy="503659"/>
          </a:xfrm>
          <a:prstGeom prst="line">
            <a:avLst/>
          </a:prstGeom>
          <a:noFill/>
          <a:ln w="57150">
            <a:solidFill>
              <a:srgbClr val="800000"/>
            </a:solidFill>
            <a:round/>
            <a:tailEnd type="triangle" w="med" len="med"/>
          </a:ln>
        </p:spPr>
        <p:txBody>
          <a:bodyPr/>
          <a:lstStyle/>
          <a:p>
            <a:endParaRPr lang="zh-CN" altLang="en-US"/>
          </a:p>
        </p:txBody>
      </p:sp>
      <p:sp>
        <p:nvSpPr>
          <p:cNvPr id="25607" name="Rectangle 3"/>
          <p:cNvSpPr>
            <a:spLocks noChangeArrowheads="1"/>
          </p:cNvSpPr>
          <p:nvPr/>
        </p:nvSpPr>
        <p:spPr bwMode="auto">
          <a:xfrm>
            <a:off x="147537" y="3466038"/>
            <a:ext cx="1976695" cy="565428"/>
          </a:xfrm>
          <a:prstGeom prst="rect">
            <a:avLst/>
          </a:prstGeom>
          <a:noFill/>
          <a:ln w="57150">
            <a:solidFill>
              <a:schemeClr val="hlink"/>
            </a:solidFill>
            <a:miter lim="800000"/>
          </a:ln>
        </p:spPr>
        <p:txBody>
          <a:bodyPr wrap="none" anchor="ctr"/>
          <a:lstStyle/>
          <a:p>
            <a:pPr marL="342900" indent="-342900" algn="ctr">
              <a:spcBef>
                <a:spcPct val="20000"/>
              </a:spcBef>
              <a:buFont typeface="Arial" panose="020B0604020202020204" pitchFamily="34" charset="0"/>
              <a:buChar char="•"/>
            </a:pPr>
            <a:endParaRPr lang="zh-CN" altLang="en-US">
              <a:solidFill>
                <a:srgbClr val="800000"/>
              </a:solidFill>
            </a:endParaRPr>
          </a:p>
        </p:txBody>
      </p:sp>
      <p:sp>
        <p:nvSpPr>
          <p:cNvPr id="25608" name="Rectangle 3"/>
          <p:cNvSpPr>
            <a:spLocks noChangeArrowheads="1"/>
          </p:cNvSpPr>
          <p:nvPr/>
        </p:nvSpPr>
        <p:spPr bwMode="auto">
          <a:xfrm>
            <a:off x="10050183" y="1317750"/>
            <a:ext cx="960563" cy="289842"/>
          </a:xfrm>
          <a:prstGeom prst="rect">
            <a:avLst/>
          </a:prstGeom>
          <a:noFill/>
          <a:ln w="38100">
            <a:solidFill>
              <a:schemeClr val="hlink"/>
            </a:solidFill>
            <a:miter lim="800000"/>
          </a:ln>
        </p:spPr>
        <p:txBody>
          <a:bodyPr wrap="none" anchor="ctr"/>
          <a:lstStyle/>
          <a:p>
            <a:endParaRPr lang="zh-CN" altLang="en-US"/>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0" name="直接连接符 9"/>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srcRect/>
          <a:stretch>
            <a:fillRect/>
          </a:stretch>
        </p:blipFill>
        <p:spPr bwMode="auto">
          <a:xfrm>
            <a:off x="131275" y="806450"/>
            <a:ext cx="11560175" cy="6051550"/>
          </a:xfrm>
          <a:prstGeom prst="rect">
            <a:avLst/>
          </a:prstGeom>
          <a:noFill/>
          <a:ln w="9525">
            <a:noFill/>
            <a:miter lim="800000"/>
            <a:headEnd/>
            <a:tailEnd/>
          </a:ln>
          <a:effectLst/>
        </p:spPr>
      </p:pic>
      <p:sp>
        <p:nvSpPr>
          <p:cNvPr id="26627" name="Text Box 6"/>
          <p:cNvSpPr txBox="1">
            <a:spLocks noChangeArrowheads="1"/>
          </p:cNvSpPr>
          <p:nvPr/>
        </p:nvSpPr>
        <p:spPr bwMode="auto">
          <a:xfrm>
            <a:off x="3115051" y="4420561"/>
            <a:ext cx="1107996" cy="369332"/>
          </a:xfrm>
          <a:prstGeom prst="rect">
            <a:avLst/>
          </a:prstGeom>
          <a:solidFill>
            <a:schemeClr val="bg1"/>
          </a:solidFill>
          <a:ln w="57150">
            <a:solidFill>
              <a:srgbClr val="800000"/>
            </a:solidFill>
            <a:miter lim="800000"/>
          </a:ln>
        </p:spPr>
        <p:txBody>
          <a:bodyPr wrap="none">
            <a:spAutoFit/>
          </a:bodyPr>
          <a:lstStyle/>
          <a:p>
            <a:pPr marL="342900" indent="-342900">
              <a:spcBef>
                <a:spcPct val="20000"/>
              </a:spcBef>
            </a:pPr>
            <a:r>
              <a:rPr lang="zh-CN" altLang="en-US"/>
              <a:t>馆藏状况</a:t>
            </a:r>
            <a:endParaRPr lang="zh-CN" altLang="en-US"/>
          </a:p>
        </p:txBody>
      </p:sp>
      <p:sp>
        <p:nvSpPr>
          <p:cNvPr id="26628" name="Rectangle 3"/>
          <p:cNvSpPr>
            <a:spLocks noChangeArrowheads="1"/>
          </p:cNvSpPr>
          <p:nvPr/>
        </p:nvSpPr>
        <p:spPr bwMode="auto">
          <a:xfrm>
            <a:off x="202507" y="5668541"/>
            <a:ext cx="11260016" cy="1189459"/>
          </a:xfrm>
          <a:prstGeom prst="rect">
            <a:avLst/>
          </a:prstGeom>
          <a:noFill/>
          <a:ln w="38100">
            <a:solidFill>
              <a:schemeClr val="hlink"/>
            </a:solidFill>
            <a:miter lim="800000"/>
          </a:ln>
        </p:spPr>
        <p:txBody>
          <a:bodyPr wrap="none" anchor="ctr"/>
          <a:lstStyle/>
          <a:p>
            <a:endParaRPr lang="zh-CN" altLang="en-US"/>
          </a:p>
        </p:txBody>
      </p:sp>
      <p:sp>
        <p:nvSpPr>
          <p:cNvPr id="26629" name="Line 5"/>
          <p:cNvSpPr>
            <a:spLocks noChangeShapeType="1"/>
          </p:cNvSpPr>
          <p:nvPr/>
        </p:nvSpPr>
        <p:spPr bwMode="auto">
          <a:xfrm>
            <a:off x="4482277" y="4732699"/>
            <a:ext cx="2206912" cy="791917"/>
          </a:xfrm>
          <a:prstGeom prst="line">
            <a:avLst/>
          </a:prstGeom>
          <a:noFill/>
          <a:ln w="57150">
            <a:solidFill>
              <a:srgbClr val="800000"/>
            </a:solidFill>
            <a:round/>
            <a:tailEnd type="triangle" w="med" len="med"/>
          </a:ln>
        </p:spPr>
        <p:txBody>
          <a:bodyPr/>
          <a:lstStyle/>
          <a:p>
            <a:endParaRPr lang="zh-CN" altLang="en-US"/>
          </a:p>
        </p:txBody>
      </p:sp>
      <p:sp>
        <p:nvSpPr>
          <p:cNvPr id="26630" name="Rectangle 3"/>
          <p:cNvSpPr>
            <a:spLocks noChangeArrowheads="1"/>
          </p:cNvSpPr>
          <p:nvPr/>
        </p:nvSpPr>
        <p:spPr bwMode="auto">
          <a:xfrm>
            <a:off x="121158" y="5161634"/>
            <a:ext cx="903406" cy="359530"/>
          </a:xfrm>
          <a:prstGeom prst="rect">
            <a:avLst/>
          </a:prstGeom>
          <a:noFill/>
          <a:ln w="57150">
            <a:solidFill>
              <a:schemeClr val="hlink"/>
            </a:solidFill>
            <a:miter lim="800000"/>
          </a:ln>
        </p:spPr>
        <p:txBody>
          <a:bodyPr wrap="none" anchor="ctr"/>
          <a:lstStyle/>
          <a:p>
            <a:pPr marL="342900" indent="-342900" algn="ctr">
              <a:spcBef>
                <a:spcPct val="20000"/>
              </a:spcBef>
              <a:buFont typeface="Arial" panose="020B0604020202020204" pitchFamily="34" charset="0"/>
              <a:buChar char="•"/>
            </a:pPr>
            <a:endParaRPr lang="zh-CN" altLang="en-US">
              <a:solidFill>
                <a:srgbClr val="800000"/>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8" name="直接连接符 7"/>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srcRect/>
          <a:stretch>
            <a:fillRect/>
          </a:stretch>
        </p:blipFill>
        <p:spPr bwMode="auto">
          <a:xfrm>
            <a:off x="-1" y="1397488"/>
            <a:ext cx="12177341" cy="3913066"/>
          </a:xfrm>
          <a:prstGeom prst="rect">
            <a:avLst/>
          </a:prstGeom>
          <a:noFill/>
          <a:ln w="9525">
            <a:noFill/>
            <a:miter lim="800000"/>
            <a:headEnd/>
            <a:tailEnd/>
          </a:ln>
          <a:effectLst/>
        </p:spPr>
      </p:pic>
      <p:sp>
        <p:nvSpPr>
          <p:cNvPr id="27652" name="Rectangle 3"/>
          <p:cNvSpPr>
            <a:spLocks noChangeArrowheads="1"/>
          </p:cNvSpPr>
          <p:nvPr/>
        </p:nvSpPr>
        <p:spPr bwMode="auto">
          <a:xfrm>
            <a:off x="266269" y="3351191"/>
            <a:ext cx="1786171" cy="427635"/>
          </a:xfrm>
          <a:prstGeom prst="rect">
            <a:avLst/>
          </a:prstGeom>
          <a:noFill/>
          <a:ln w="57150">
            <a:solidFill>
              <a:schemeClr val="hlink"/>
            </a:solidFill>
            <a:miter lim="800000"/>
          </a:ln>
        </p:spPr>
        <p:txBody>
          <a:bodyPr wrap="none" anchor="ctr"/>
          <a:lstStyle/>
          <a:p>
            <a:pPr marL="342900" indent="-342900" algn="ctr">
              <a:spcBef>
                <a:spcPct val="20000"/>
              </a:spcBef>
              <a:buFont typeface="Arial" panose="020B0604020202020204" pitchFamily="34" charset="0"/>
              <a:buChar char="•"/>
            </a:pPr>
            <a:endParaRPr lang="zh-CN" altLang="en-US">
              <a:solidFill>
                <a:srgbClr val="800000"/>
              </a:solidFill>
            </a:endParaRPr>
          </a:p>
        </p:txBody>
      </p:sp>
      <p:cxnSp>
        <p:nvCxnSpPr>
          <p:cNvPr id="8" name="直接连接符 7"/>
          <p:cNvCxnSpPr/>
          <p:nvPr/>
        </p:nvCxnSpPr>
        <p:spPr>
          <a:xfrm>
            <a:off x="4210104" y="5135805"/>
            <a:ext cx="5645885" cy="1583"/>
          </a:xfrm>
          <a:prstGeom prst="line">
            <a:avLst/>
          </a:prstGeom>
        </p:spPr>
        <p:style>
          <a:lnRef idx="2">
            <a:schemeClr val="accent2"/>
          </a:lnRef>
          <a:fillRef idx="0">
            <a:schemeClr val="accent2"/>
          </a:fillRef>
          <a:effectRef idx="1">
            <a:schemeClr val="accent2"/>
          </a:effectRef>
          <a:fontRef idx="minor">
            <a:schemeClr val="tx1"/>
          </a:fontRef>
        </p:style>
      </p:cxn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7" name="直接连接符 6"/>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74984" y="5451232"/>
            <a:ext cx="8774723" cy="646331"/>
          </a:xfrm>
          <a:prstGeom prst="rect">
            <a:avLst/>
          </a:prstGeom>
          <a:noFill/>
        </p:spPr>
        <p:txBody>
          <a:bodyPr wrap="square" rtlCol="0">
            <a:spAutoFit/>
          </a:bodyPr>
          <a:lstStyle/>
          <a:p>
            <a:r>
              <a:rPr lang="zh-CN" altLang="en-US" sz="3600" dirty="0" smtClean="0">
                <a:solidFill>
                  <a:srgbClr val="002060"/>
                </a:solidFill>
                <a:latin typeface="隶书" panose="02010509060101010101" pitchFamily="49" charset="-122"/>
                <a:ea typeface="隶书" panose="02010509060101010101" pitchFamily="49" charset="-122"/>
              </a:rPr>
              <a:t>有关“日本料理”的电子资源内容</a:t>
            </a:r>
            <a:endParaRPr lang="zh-CN" altLang="en-US" sz="3600" dirty="0">
              <a:solidFill>
                <a:srgbClr val="002060"/>
              </a:solidFill>
              <a:latin typeface="隶书" panose="02010509060101010101" pitchFamily="49" charset="-122"/>
              <a:ea typeface="隶书" panose="02010509060101010101" pitchFamily="49" charset="-122"/>
            </a:endParaRPr>
          </a:p>
        </p:txBody>
      </p:sp>
      <p:sp>
        <p:nvSpPr>
          <p:cNvPr id="10"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p:txBody>
          <a:bodyPr/>
          <a:lstStyle/>
          <a:p>
            <a:endParaRPr lang="zh-CN" altLang="en-US" smtClean="0"/>
          </a:p>
        </p:txBody>
      </p:sp>
      <p:pic>
        <p:nvPicPr>
          <p:cNvPr id="4098" name="Picture 2"/>
          <p:cNvPicPr>
            <a:picLocks noChangeAspect="1" noChangeArrowheads="1"/>
          </p:cNvPicPr>
          <p:nvPr/>
        </p:nvPicPr>
        <p:blipFill>
          <a:blip r:embed="rId1"/>
          <a:srcRect/>
          <a:stretch>
            <a:fillRect/>
          </a:stretch>
        </p:blipFill>
        <p:spPr bwMode="auto">
          <a:xfrm>
            <a:off x="174625" y="19050"/>
            <a:ext cx="11842750" cy="6819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1"/>
          <a:srcRect/>
          <a:stretch>
            <a:fillRect/>
          </a:stretch>
        </p:blipFill>
        <p:spPr>
          <a:xfrm>
            <a:off x="0" y="1099038"/>
            <a:ext cx="11641065" cy="5758962"/>
          </a:xfrm>
          <a:noFill/>
        </p:spPr>
      </p:pic>
      <p:sp>
        <p:nvSpPr>
          <p:cNvPr id="29699" name="标题 4"/>
          <p:cNvSpPr>
            <a:spLocks noGrp="1"/>
          </p:cNvSpPr>
          <p:nvPr>
            <p:ph type="title"/>
          </p:nvPr>
        </p:nvSpPr>
        <p:spPr>
          <a:xfrm>
            <a:off x="6145822" y="5714472"/>
            <a:ext cx="4317025" cy="1143528"/>
          </a:xfrm>
        </p:spPr>
        <p:txBody>
          <a:bodyPr/>
          <a:lstStyle/>
          <a:p>
            <a:r>
              <a:rPr lang="zh-CN" altLang="en-US" dirty="0" smtClean="0"/>
              <a:t>数字馆藏</a:t>
            </a:r>
            <a:endParaRPr lang="zh-CN" altLang="en-US" dirty="0" smtClean="0"/>
          </a:p>
        </p:txBody>
      </p:sp>
      <p:sp>
        <p:nvSpPr>
          <p:cNvPr id="4"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6" name="直接连接符 5"/>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2050" name="Picture 2"/>
          <p:cNvPicPr>
            <a:picLocks noGrp="1" noChangeAspect="1" noChangeArrowheads="1"/>
          </p:cNvPicPr>
          <p:nvPr>
            <p:ph idx="1"/>
          </p:nvPr>
        </p:nvPicPr>
        <p:blipFill>
          <a:blip r:embed="rId1"/>
          <a:srcRect/>
          <a:stretch>
            <a:fillRect/>
          </a:stretch>
        </p:blipFill>
        <p:spPr bwMode="auto">
          <a:xfrm>
            <a:off x="337438" y="0"/>
            <a:ext cx="11309955" cy="6858000"/>
          </a:xfrm>
          <a:prstGeom prst="rect">
            <a:avLst/>
          </a:prstGeom>
          <a:noFill/>
          <a:ln w="9525">
            <a:noFill/>
            <a:miter lim="800000"/>
            <a:headEnd/>
            <a:tailEnd/>
          </a:ln>
          <a:effectLst/>
        </p:spPr>
      </p:pic>
      <p:sp>
        <p:nvSpPr>
          <p:cNvPr id="5" name="矩形 4"/>
          <p:cNvSpPr/>
          <p:nvPr/>
        </p:nvSpPr>
        <p:spPr>
          <a:xfrm>
            <a:off x="3956538" y="1143000"/>
            <a:ext cx="1371600" cy="39565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线形标注 1 5"/>
          <p:cNvSpPr/>
          <p:nvPr/>
        </p:nvSpPr>
        <p:spPr>
          <a:xfrm>
            <a:off x="958361" y="1072662"/>
            <a:ext cx="2743200" cy="545123"/>
          </a:xfrm>
          <a:prstGeom prst="borderCallout1">
            <a:avLst>
              <a:gd name="adj1" fmla="val 7460"/>
              <a:gd name="adj2" fmla="val 102564"/>
              <a:gd name="adj3" fmla="val 39919"/>
              <a:gd name="adj4" fmla="val 109423"/>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2060"/>
                </a:solidFill>
              </a:rPr>
              <a:t>点击此处，可直接进入到统一检索系统</a:t>
            </a:r>
            <a:endParaRPr lang="zh-CN" altLang="en-US" dirty="0">
              <a:solidFill>
                <a:srgbClr val="00206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Picture 12" descr="哈利波特lib2"/>
          <p:cNvPicPr>
            <a:picLocks noGrp="1" noChangeAspect="1" noChangeArrowheads="1"/>
          </p:cNvPicPr>
          <p:nvPr>
            <p:ph idx="1"/>
          </p:nvPr>
        </p:nvPicPr>
        <p:blipFill>
          <a:blip r:embed="rId1"/>
          <a:srcRect/>
          <a:stretch>
            <a:fillRect/>
          </a:stretch>
        </p:blipFill>
        <p:spPr bwMode="auto">
          <a:xfrm>
            <a:off x="0" y="470924"/>
            <a:ext cx="9144000" cy="6387076"/>
          </a:xfrm>
          <a:prstGeom prst="rect">
            <a:avLst/>
          </a:prstGeom>
          <a:noFill/>
          <a:ln w="9525">
            <a:noFill/>
            <a:miter lim="800000"/>
            <a:headEnd/>
            <a:tailEnd/>
          </a:ln>
        </p:spPr>
      </p:pic>
      <p:pic>
        <p:nvPicPr>
          <p:cNvPr id="6" name="Picture 11" descr="肖申克lib4"/>
          <p:cNvPicPr>
            <a:picLocks noChangeAspect="1" noChangeArrowheads="1"/>
          </p:cNvPicPr>
          <p:nvPr/>
        </p:nvPicPr>
        <p:blipFill>
          <a:blip r:embed="rId2"/>
          <a:srcRect/>
          <a:stretch>
            <a:fillRect/>
          </a:stretch>
        </p:blipFill>
        <p:spPr bwMode="auto">
          <a:xfrm>
            <a:off x="3162412" y="2068984"/>
            <a:ext cx="9029935" cy="4789016"/>
          </a:xfrm>
          <a:prstGeom prst="rect">
            <a:avLst/>
          </a:prstGeom>
          <a:noFill/>
          <a:ln w="9525">
            <a:noFill/>
            <a:miter lim="800000"/>
            <a:headEnd/>
            <a:tailEnd/>
          </a:ln>
        </p:spPr>
      </p:pic>
      <p:pic>
        <p:nvPicPr>
          <p:cNvPr id="8" name="Picture 13"/>
          <p:cNvPicPr>
            <a:picLocks noChangeAspect="1" noChangeArrowheads="1"/>
          </p:cNvPicPr>
          <p:nvPr/>
        </p:nvPicPr>
        <p:blipFill>
          <a:blip r:embed="rId3"/>
          <a:srcRect/>
          <a:stretch>
            <a:fillRect/>
          </a:stretch>
        </p:blipFill>
        <p:spPr bwMode="auto">
          <a:xfrm>
            <a:off x="1367073" y="760690"/>
            <a:ext cx="9360167" cy="5617068"/>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264747" y="0"/>
            <a:ext cx="11521017" cy="796925"/>
          </a:xfrm>
        </p:spPr>
        <p:txBody>
          <a:bodyPr vert="horz" wrap="square" lIns="91440" tIns="45720" rIns="91440" bIns="45720" anchor="ctr"/>
          <a:lstStyle/>
          <a:p>
            <a:r>
              <a:rPr lang="en-US" dirty="0" smtClean="0">
                <a:hlinkClick r:id="rId1"/>
              </a:rPr>
              <a:t>https://findhetaodaxue.libsp.com/#/Home</a:t>
            </a:r>
            <a:endParaRPr lang="en-US" altLang="zh-CN" dirty="0"/>
          </a:p>
        </p:txBody>
      </p:sp>
      <p:sp>
        <p:nvSpPr>
          <p:cNvPr id="37893" name="灯片编号占位符 6"/>
          <p:cNvSpPr txBox="1">
            <a:spLocks noGrp="1"/>
          </p:cNvSpPr>
          <p:nvPr>
            <p:ph type="sldNum" sz="quarter" idx="12"/>
          </p:nvPr>
        </p:nvSpPr>
        <p:spPr/>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5pPr>
          </a:lstStyle>
          <a:p>
            <a:pPr lvl="0" algn="r" eaLnBrk="1" hangingPunct="1"/>
            <a:fld id="{9A0DB2DC-4C9A-4742-B13C-FB6460FD3503}" type="slidenum">
              <a:rPr lang="en-US" altLang="zh-CN" sz="1200" u="none" dirty="0">
                <a:latin typeface="Arial Black" panose="020B0A04020102020204" pitchFamily="34" charset="0"/>
              </a:rPr>
            </a:fld>
            <a:endParaRPr lang="en-US" altLang="zh-CN" sz="1200" u="none" dirty="0">
              <a:latin typeface="Arial Black" panose="020B0A04020102020204" pitchFamily="34" charset="0"/>
            </a:endParaRPr>
          </a:p>
        </p:txBody>
      </p:sp>
      <p:sp>
        <p:nvSpPr>
          <p:cNvPr id="5" name="内容占位符 4"/>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a:blip r:embed="rId2"/>
          <a:srcRect/>
          <a:stretch>
            <a:fillRect/>
          </a:stretch>
        </p:blipFill>
        <p:spPr bwMode="auto">
          <a:xfrm>
            <a:off x="299915" y="702651"/>
            <a:ext cx="10989408" cy="60508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772258" y="0"/>
            <a:ext cx="933449" cy="3436570"/>
          </a:xfrm>
        </p:spPr>
        <p:txBody>
          <a:bodyPr vert="horz" wrap="square" lIns="91440" tIns="45720" rIns="91440" bIns="45720" anchor="ctr">
            <a:normAutofit fontScale="90000"/>
          </a:bodyPr>
          <a:lstStyle/>
          <a:p>
            <a:pPr eaLnBrk="1" hangingPunct="1"/>
            <a:br>
              <a:rPr lang="zh-CN" altLang="en-US" dirty="0"/>
            </a:br>
            <a:br>
              <a:rPr lang="zh-CN" altLang="en-US" dirty="0"/>
            </a:br>
            <a:r>
              <a:rPr lang="zh-CN" altLang="en-US" dirty="0" smtClean="0">
                <a:latin typeface="隶书" panose="02010509060101010101" pitchFamily="49" charset="-122"/>
                <a:ea typeface="隶书" panose="02010509060101010101" pitchFamily="49" charset="-122"/>
              </a:rPr>
              <a:t>分类原则</a:t>
            </a:r>
            <a:endParaRPr lang="zh-CN" altLang="en-US" sz="3600" dirty="0">
              <a:latin typeface="隶书" panose="02010509060101010101" pitchFamily="49" charset="-122"/>
              <a:ea typeface="隶书" panose="02010509060101010101" pitchFamily="49" charset="-122"/>
            </a:endParaRPr>
          </a:p>
        </p:txBody>
      </p:sp>
      <p:pic>
        <p:nvPicPr>
          <p:cNvPr id="30723" name="Picture 6" descr="中图法"/>
          <p:cNvPicPr>
            <a:picLocks noGrp="1" noChangeAspect="1"/>
          </p:cNvPicPr>
          <p:nvPr>
            <p:ph idx="1"/>
          </p:nvPr>
        </p:nvPicPr>
        <p:blipFill>
          <a:blip r:embed="rId1"/>
          <a:srcRect/>
          <a:stretch>
            <a:fillRect/>
          </a:stretch>
        </p:blipFill>
        <p:spPr>
          <a:xfrm>
            <a:off x="228600" y="3855307"/>
            <a:ext cx="2749549" cy="2808287"/>
          </a:xfrm>
        </p:spPr>
      </p:pic>
      <p:sp>
        <p:nvSpPr>
          <p:cNvPr id="30724" name="Rectangle 7"/>
          <p:cNvSpPr/>
          <p:nvPr/>
        </p:nvSpPr>
        <p:spPr>
          <a:xfrm>
            <a:off x="3753177" y="671691"/>
            <a:ext cx="6096000" cy="6186309"/>
          </a:xfrm>
          <a:prstGeom prst="rect">
            <a:avLst/>
          </a:prstGeom>
          <a:noFill/>
          <a:ln w="9525">
            <a:noFill/>
          </a:ln>
        </p:spPr>
        <p:txBody>
          <a:bodyPr>
            <a:spAutoFit/>
          </a:bodyPr>
          <a:lstStyle/>
          <a:p>
            <a:pPr eaLnBrk="0" hangingPunct="0"/>
            <a:r>
              <a:rPr lang="en-US" altLang="zh-CN" sz="1800" b="1" dirty="0">
                <a:latin typeface="楷体_GB2312" panose="02010609030101010101" pitchFamily="49" charset="-122"/>
                <a:ea typeface="楷体_GB2312" panose="02010609030101010101" pitchFamily="49" charset="-122"/>
              </a:rPr>
              <a:t>A</a:t>
            </a:r>
            <a:r>
              <a:rPr lang="zh-CN" altLang="en-US" sz="1800" dirty="0">
                <a:latin typeface="楷体_GB2312" panose="02010609030101010101" pitchFamily="49" charset="-122"/>
                <a:ea typeface="楷体_GB2312" panose="02010609030101010101" pitchFamily="49" charset="-122"/>
              </a:rPr>
              <a:t>　</a:t>
            </a:r>
            <a:r>
              <a:rPr lang="zh-CN" altLang="en-US" sz="1800" b="1" dirty="0">
                <a:latin typeface="楷体_GB2312" panose="02010609030101010101" pitchFamily="49" charset="-122"/>
                <a:ea typeface="楷体_GB2312" panose="02010609030101010101" pitchFamily="49" charset="-122"/>
              </a:rPr>
              <a:t>马克思主义、列宁主义、毛泽东思想、邓小平理论</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B</a:t>
            </a:r>
            <a:r>
              <a:rPr lang="zh-CN" altLang="en-US" sz="1800" b="1" dirty="0">
                <a:latin typeface="楷体_GB2312" panose="02010609030101010101" pitchFamily="49" charset="-122"/>
                <a:ea typeface="楷体_GB2312" panose="02010609030101010101" pitchFamily="49" charset="-122"/>
              </a:rPr>
              <a:t>　哲学、宗教</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C</a:t>
            </a:r>
            <a:r>
              <a:rPr lang="zh-CN" altLang="en-US" sz="1800" b="1" dirty="0">
                <a:latin typeface="楷体_GB2312" panose="02010609030101010101" pitchFamily="49" charset="-122"/>
                <a:ea typeface="楷体_GB2312" panose="02010609030101010101" pitchFamily="49" charset="-122"/>
              </a:rPr>
              <a:t>　社会科学总论</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D</a:t>
            </a:r>
            <a:r>
              <a:rPr lang="zh-CN" altLang="en-US" sz="1800" b="1" dirty="0">
                <a:latin typeface="楷体_GB2312" panose="02010609030101010101" pitchFamily="49" charset="-122"/>
                <a:ea typeface="楷体_GB2312" panose="02010609030101010101" pitchFamily="49" charset="-122"/>
              </a:rPr>
              <a:t>　政治、法律</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E</a:t>
            </a:r>
            <a:r>
              <a:rPr lang="zh-CN" altLang="en-US" sz="1800" b="1" dirty="0">
                <a:latin typeface="楷体_GB2312" panose="02010609030101010101" pitchFamily="49" charset="-122"/>
                <a:ea typeface="楷体_GB2312" panose="02010609030101010101" pitchFamily="49" charset="-122"/>
              </a:rPr>
              <a:t>　军事</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F</a:t>
            </a:r>
            <a:r>
              <a:rPr lang="zh-CN" altLang="en-US" sz="1800" b="1" dirty="0">
                <a:latin typeface="楷体_GB2312" panose="02010609030101010101" pitchFamily="49" charset="-122"/>
                <a:ea typeface="楷体_GB2312" panose="02010609030101010101" pitchFamily="49" charset="-122"/>
              </a:rPr>
              <a:t>　经济</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G</a:t>
            </a:r>
            <a:r>
              <a:rPr lang="zh-CN" altLang="en-US" sz="1800" b="1" dirty="0">
                <a:latin typeface="楷体_GB2312" panose="02010609030101010101" pitchFamily="49" charset="-122"/>
                <a:ea typeface="楷体_GB2312" panose="02010609030101010101" pitchFamily="49" charset="-122"/>
              </a:rPr>
              <a:t>　文化、科学、教育、体育</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H</a:t>
            </a:r>
            <a:r>
              <a:rPr lang="zh-CN" altLang="en-US" sz="1800" b="1" dirty="0">
                <a:latin typeface="楷体_GB2312" panose="02010609030101010101" pitchFamily="49" charset="-122"/>
                <a:ea typeface="楷体_GB2312" panose="02010609030101010101" pitchFamily="49" charset="-122"/>
              </a:rPr>
              <a:t>　语言、文字</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I</a:t>
            </a:r>
            <a:r>
              <a:rPr lang="zh-CN" altLang="en-US" sz="1800" b="1" dirty="0">
                <a:latin typeface="楷体_GB2312" panose="02010609030101010101" pitchFamily="49" charset="-122"/>
                <a:ea typeface="楷体_GB2312" panose="02010609030101010101" pitchFamily="49" charset="-122"/>
              </a:rPr>
              <a:t>　文学</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J</a:t>
            </a:r>
            <a:r>
              <a:rPr lang="zh-CN" altLang="en-US" sz="1800" b="1" dirty="0">
                <a:latin typeface="楷体_GB2312" panose="02010609030101010101" pitchFamily="49" charset="-122"/>
                <a:ea typeface="楷体_GB2312" panose="02010609030101010101" pitchFamily="49" charset="-122"/>
              </a:rPr>
              <a:t>　艺术</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K</a:t>
            </a:r>
            <a:r>
              <a:rPr lang="zh-CN" altLang="en-US" sz="1800" b="1" dirty="0">
                <a:latin typeface="楷体_GB2312" panose="02010609030101010101" pitchFamily="49" charset="-122"/>
                <a:ea typeface="楷体_GB2312" panose="02010609030101010101" pitchFamily="49" charset="-122"/>
              </a:rPr>
              <a:t>　历史、地理 </a:t>
            </a:r>
            <a:endParaRPr lang="zh-CN" altLang="en-US" sz="1800" b="1" dirty="0">
              <a:latin typeface="楷体_GB2312" panose="02010609030101010101" pitchFamily="49" charset="-122"/>
              <a:ea typeface="楷体_GB2312" panose="02010609030101010101" pitchFamily="49" charset="-122"/>
            </a:endParaRPr>
          </a:p>
          <a:p>
            <a:pPr eaLnBrk="0" hangingPunct="0"/>
            <a:r>
              <a:rPr lang="en-US" altLang="zh-CN" sz="1800" b="1" dirty="0">
                <a:latin typeface="楷体_GB2312" panose="02010609030101010101" pitchFamily="49" charset="-122"/>
                <a:ea typeface="楷体_GB2312" panose="02010609030101010101" pitchFamily="49" charset="-122"/>
              </a:rPr>
              <a:t>N</a:t>
            </a:r>
            <a:r>
              <a:rPr lang="zh-CN" altLang="en-US" sz="1800" b="1" dirty="0">
                <a:latin typeface="楷体_GB2312" panose="02010609030101010101" pitchFamily="49" charset="-122"/>
                <a:ea typeface="楷体_GB2312" panose="02010609030101010101" pitchFamily="49" charset="-122"/>
              </a:rPr>
              <a:t>　自然科学总论</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O</a:t>
            </a:r>
            <a:r>
              <a:rPr lang="zh-CN" altLang="en-US" sz="1800" b="1" dirty="0">
                <a:latin typeface="楷体_GB2312" panose="02010609030101010101" pitchFamily="49" charset="-122"/>
                <a:ea typeface="楷体_GB2312" panose="02010609030101010101" pitchFamily="49" charset="-122"/>
              </a:rPr>
              <a:t>　数理科学和化学</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P</a:t>
            </a:r>
            <a:r>
              <a:rPr lang="zh-CN" altLang="en-US" sz="1800" b="1" dirty="0">
                <a:latin typeface="楷体_GB2312" panose="02010609030101010101" pitchFamily="49" charset="-122"/>
                <a:ea typeface="楷体_GB2312" panose="02010609030101010101" pitchFamily="49" charset="-122"/>
              </a:rPr>
              <a:t>　天文学、地球科学</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Q</a:t>
            </a:r>
            <a:r>
              <a:rPr lang="zh-CN" altLang="en-US" sz="1800" b="1" dirty="0">
                <a:latin typeface="楷体_GB2312" panose="02010609030101010101" pitchFamily="49" charset="-122"/>
                <a:ea typeface="楷体_GB2312" panose="02010609030101010101" pitchFamily="49" charset="-122"/>
              </a:rPr>
              <a:t>　生物科学</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R</a:t>
            </a:r>
            <a:r>
              <a:rPr lang="zh-CN" altLang="en-US" sz="1800" b="1" dirty="0">
                <a:latin typeface="楷体_GB2312" panose="02010609030101010101" pitchFamily="49" charset="-122"/>
                <a:ea typeface="楷体_GB2312" panose="02010609030101010101" pitchFamily="49" charset="-122"/>
              </a:rPr>
              <a:t>　医药、卫生</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S</a:t>
            </a:r>
            <a:r>
              <a:rPr lang="zh-CN" altLang="en-US" sz="1800" b="1" dirty="0">
                <a:latin typeface="楷体_GB2312" panose="02010609030101010101" pitchFamily="49" charset="-122"/>
                <a:ea typeface="楷体_GB2312" panose="02010609030101010101" pitchFamily="49" charset="-122"/>
              </a:rPr>
              <a:t>　农业科学</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T</a:t>
            </a:r>
            <a:r>
              <a:rPr lang="zh-CN" altLang="en-US" sz="1800" b="1" dirty="0">
                <a:latin typeface="楷体_GB2312" panose="02010609030101010101" pitchFamily="49" charset="-122"/>
                <a:ea typeface="楷体_GB2312" panose="02010609030101010101" pitchFamily="49" charset="-122"/>
              </a:rPr>
              <a:t>　工业技术</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U</a:t>
            </a:r>
            <a:r>
              <a:rPr lang="zh-CN" altLang="en-US" sz="1800" b="1" dirty="0">
                <a:latin typeface="楷体_GB2312" panose="02010609030101010101" pitchFamily="49" charset="-122"/>
                <a:ea typeface="楷体_GB2312" panose="02010609030101010101" pitchFamily="49" charset="-122"/>
              </a:rPr>
              <a:t>　交通运输</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V</a:t>
            </a:r>
            <a:r>
              <a:rPr lang="zh-CN" altLang="en-US" sz="1800" b="1" dirty="0">
                <a:latin typeface="楷体_GB2312" panose="02010609030101010101" pitchFamily="49" charset="-122"/>
                <a:ea typeface="楷体_GB2312" panose="02010609030101010101" pitchFamily="49" charset="-122"/>
              </a:rPr>
              <a:t>　航空、航天</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X</a:t>
            </a:r>
            <a:r>
              <a:rPr lang="zh-CN" altLang="en-US" sz="1800" b="1" dirty="0">
                <a:latin typeface="楷体_GB2312" panose="02010609030101010101" pitchFamily="49" charset="-122"/>
                <a:ea typeface="楷体_GB2312" panose="02010609030101010101" pitchFamily="49" charset="-122"/>
              </a:rPr>
              <a:t>　环境科学、安全科学</a:t>
            </a:r>
            <a:br>
              <a:rPr lang="zh-CN" altLang="en-US" sz="1800" b="1" dirty="0">
                <a:latin typeface="楷体_GB2312" panose="02010609030101010101" pitchFamily="49" charset="-122"/>
                <a:ea typeface="楷体_GB2312" panose="02010609030101010101" pitchFamily="49" charset="-122"/>
              </a:rPr>
            </a:br>
            <a:r>
              <a:rPr lang="en-US" altLang="zh-CN" sz="1800" b="1" dirty="0">
                <a:latin typeface="楷体_GB2312" panose="02010609030101010101" pitchFamily="49" charset="-122"/>
                <a:ea typeface="楷体_GB2312" panose="02010609030101010101" pitchFamily="49" charset="-122"/>
              </a:rPr>
              <a:t>Z</a:t>
            </a:r>
            <a:r>
              <a:rPr lang="zh-CN" altLang="en-US" sz="1800" b="1" dirty="0">
                <a:latin typeface="楷体_GB2312" panose="02010609030101010101" pitchFamily="49" charset="-122"/>
                <a:ea typeface="楷体_GB2312" panose="02010609030101010101" pitchFamily="49" charset="-122"/>
              </a:rPr>
              <a:t>　综合性图书</a:t>
            </a:r>
            <a:endParaRPr lang="zh-CN" altLang="en-US" sz="1800" b="1" dirty="0">
              <a:latin typeface="楷体_GB2312" panose="02010609030101010101" pitchFamily="49" charset="-122"/>
              <a:ea typeface="楷体_GB2312" panose="02010609030101010101" pitchFamily="49" charset="-122"/>
            </a:endParaRPr>
          </a:p>
        </p:txBody>
      </p:sp>
      <p:sp>
        <p:nvSpPr>
          <p:cNvPr id="30725" name="Line 8"/>
          <p:cNvSpPr/>
          <p:nvPr/>
        </p:nvSpPr>
        <p:spPr>
          <a:xfrm flipH="1">
            <a:off x="3729891" y="782515"/>
            <a:ext cx="45719" cy="6075485"/>
          </a:xfrm>
          <a:prstGeom prst="line">
            <a:avLst/>
          </a:prstGeom>
          <a:ln w="38100" cap="flat" cmpd="sng">
            <a:solidFill>
              <a:schemeClr val="tx1"/>
            </a:solidFill>
            <a:prstDash val="solid"/>
            <a:headEnd type="none" w="med" len="med"/>
            <a:tailEnd type="none" w="med" len="med"/>
          </a:ln>
        </p:spPr>
      </p:sp>
      <p:sp>
        <p:nvSpPr>
          <p:cNvPr id="30726" name="Text Box 9"/>
          <p:cNvSpPr txBox="1"/>
          <p:nvPr/>
        </p:nvSpPr>
        <p:spPr>
          <a:xfrm>
            <a:off x="8427428" y="2414588"/>
            <a:ext cx="3983567" cy="4443412"/>
          </a:xfrm>
          <a:prstGeom prst="rect">
            <a:avLst/>
          </a:prstGeom>
          <a:noFill/>
          <a:ln w="9525">
            <a:noFill/>
          </a:ln>
        </p:spPr>
        <p:txBody>
          <a:bodyPr>
            <a:spAutoFit/>
          </a:bodyPr>
          <a:lstStyle/>
          <a:p>
            <a:pPr>
              <a:lnSpc>
                <a:spcPts val="1600"/>
              </a:lnSpc>
            </a:pPr>
            <a:r>
              <a:rPr lang="en-US" altLang="zh-CN" sz="1400" b="1" u="none" dirty="0">
                <a:latin typeface="Wingdings" panose="05000000000000000000" pitchFamily="2" charset="2"/>
              </a:rPr>
              <a:t> </a:t>
            </a:r>
            <a:r>
              <a:rPr lang="en-US" altLang="zh-CN" sz="1400" b="1" u="none" dirty="0">
                <a:latin typeface="楷体_GB2312" panose="02010609030101010101" pitchFamily="49" charset="-122"/>
                <a:ea typeface="楷体_GB2312" panose="02010609030101010101" pitchFamily="49" charset="-122"/>
              </a:rPr>
              <a:t>T-0</a:t>
            </a:r>
            <a:r>
              <a:rPr lang="zh-CN" altLang="en-US" sz="1400" b="1" u="none" dirty="0">
                <a:latin typeface="楷体_GB2312" panose="02010609030101010101" pitchFamily="49" charset="-122"/>
                <a:ea typeface="楷体_GB2312" panose="02010609030101010101" pitchFamily="49" charset="-122"/>
              </a:rPr>
              <a:t>　工业技术理论</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T-1</a:t>
            </a:r>
            <a:r>
              <a:rPr lang="zh-CN" altLang="en-US" sz="1400" b="1" u="none" dirty="0">
                <a:latin typeface="楷体_GB2312" panose="02010609030101010101" pitchFamily="49" charset="-122"/>
                <a:ea typeface="楷体_GB2312" panose="02010609030101010101" pitchFamily="49" charset="-122"/>
              </a:rPr>
              <a:t>　工业技术现状与发展</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T-2</a:t>
            </a:r>
            <a:r>
              <a:rPr lang="zh-CN" altLang="en-US" sz="1400" b="1" u="none" dirty="0">
                <a:latin typeface="楷体_GB2312" panose="02010609030101010101" pitchFamily="49" charset="-122"/>
                <a:ea typeface="楷体_GB2312" panose="02010609030101010101" pitchFamily="49" charset="-122"/>
              </a:rPr>
              <a:t>　机构、团体、会议</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T-6</a:t>
            </a:r>
            <a:r>
              <a:rPr lang="zh-CN" altLang="en-US" sz="1400" b="1" u="none" dirty="0">
                <a:latin typeface="楷体_GB2312" panose="02010609030101010101" pitchFamily="49" charset="-122"/>
                <a:ea typeface="楷体_GB2312" panose="02010609030101010101" pitchFamily="49" charset="-122"/>
              </a:rPr>
              <a:t>　参考工具书</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[T-9]</a:t>
            </a:r>
            <a:r>
              <a:rPr lang="zh-CN" altLang="en-US" sz="1400" b="1" u="none" dirty="0">
                <a:latin typeface="楷体_GB2312" panose="02010609030101010101" pitchFamily="49" charset="-122"/>
                <a:ea typeface="楷体_GB2312" panose="02010609030101010101" pitchFamily="49" charset="-122"/>
              </a:rPr>
              <a:t>　工业经济</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TB</a:t>
            </a:r>
            <a:r>
              <a:rPr lang="zh-CN" altLang="en-US" sz="1400" b="1" u="none" dirty="0">
                <a:latin typeface="楷体_GB2312" panose="02010609030101010101" pitchFamily="49" charset="-122"/>
                <a:ea typeface="楷体_GB2312" panose="02010609030101010101" pitchFamily="49" charset="-122"/>
              </a:rPr>
              <a:t>　一般工业技术</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TD</a:t>
            </a:r>
            <a:r>
              <a:rPr lang="zh-CN" altLang="en-US" sz="1400" b="1" u="none" dirty="0">
                <a:latin typeface="楷体_GB2312" panose="02010609030101010101" pitchFamily="49" charset="-122"/>
                <a:ea typeface="楷体_GB2312" panose="02010609030101010101" pitchFamily="49" charset="-122"/>
              </a:rPr>
              <a:t>　矿业工程</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TE</a:t>
            </a:r>
            <a:r>
              <a:rPr lang="zh-CN" altLang="en-US" sz="1400" b="1" u="none" dirty="0">
                <a:latin typeface="楷体_GB2312" panose="02010609030101010101" pitchFamily="49" charset="-122"/>
                <a:ea typeface="楷体_GB2312" panose="02010609030101010101" pitchFamily="49" charset="-122"/>
              </a:rPr>
              <a:t>　石油、天然气工业</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TF</a:t>
            </a:r>
            <a:r>
              <a:rPr lang="zh-CN" altLang="en-US" sz="1400" b="1" u="none" dirty="0">
                <a:latin typeface="楷体_GB2312" panose="02010609030101010101" pitchFamily="49" charset="-122"/>
                <a:ea typeface="楷体_GB2312" panose="02010609030101010101" pitchFamily="49" charset="-122"/>
              </a:rPr>
              <a:t>　冶金工业</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TG</a:t>
            </a:r>
            <a:r>
              <a:rPr lang="zh-CN" altLang="en-US" sz="1400" b="1" u="none" dirty="0">
                <a:latin typeface="楷体_GB2312" panose="02010609030101010101" pitchFamily="49" charset="-122"/>
                <a:ea typeface="楷体_GB2312" panose="02010609030101010101" pitchFamily="49" charset="-122"/>
              </a:rPr>
              <a:t>　金属学与金属工艺</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TH</a:t>
            </a:r>
            <a:r>
              <a:rPr lang="zh-CN" altLang="en-US" sz="1400" b="1" u="none" dirty="0">
                <a:latin typeface="楷体_GB2312" panose="02010609030101010101" pitchFamily="49" charset="-122"/>
                <a:ea typeface="楷体_GB2312" panose="02010609030101010101" pitchFamily="49" charset="-122"/>
              </a:rPr>
              <a:t>　机械、仪表工业</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TJ</a:t>
            </a:r>
            <a:r>
              <a:rPr lang="zh-CN" altLang="en-US" sz="1400" b="1" u="none" dirty="0">
                <a:latin typeface="楷体_GB2312" panose="02010609030101010101" pitchFamily="49" charset="-122"/>
                <a:ea typeface="楷体_GB2312" panose="02010609030101010101" pitchFamily="49" charset="-122"/>
              </a:rPr>
              <a:t>　武器工业</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TK</a:t>
            </a:r>
            <a:r>
              <a:rPr lang="zh-CN" altLang="en-US" sz="1400" b="1" u="none" dirty="0">
                <a:latin typeface="楷体_GB2312" panose="02010609030101010101" pitchFamily="49" charset="-122"/>
                <a:ea typeface="楷体_GB2312" panose="02010609030101010101" pitchFamily="49" charset="-122"/>
              </a:rPr>
              <a:t>　能源与动力工程</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TL</a:t>
            </a:r>
            <a:r>
              <a:rPr lang="zh-CN" altLang="en-US" sz="1400" b="1" u="none" dirty="0">
                <a:latin typeface="楷体_GB2312" panose="02010609030101010101" pitchFamily="49" charset="-122"/>
                <a:ea typeface="楷体_GB2312" panose="02010609030101010101" pitchFamily="49" charset="-122"/>
              </a:rPr>
              <a:t>　原子能技术</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TM</a:t>
            </a:r>
            <a:r>
              <a:rPr lang="zh-CN" altLang="en-US" sz="1400" b="1" u="none" dirty="0">
                <a:latin typeface="楷体_GB2312" panose="02010609030101010101" pitchFamily="49" charset="-122"/>
                <a:ea typeface="楷体_GB2312" panose="02010609030101010101" pitchFamily="49" charset="-122"/>
              </a:rPr>
              <a:t>　电工技术</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TN</a:t>
            </a:r>
            <a:r>
              <a:rPr lang="zh-CN" altLang="en-US" sz="1400" b="1" u="none" dirty="0">
                <a:latin typeface="楷体_GB2312" panose="02010609030101010101" pitchFamily="49" charset="-122"/>
                <a:ea typeface="楷体_GB2312" panose="02010609030101010101" pitchFamily="49" charset="-122"/>
              </a:rPr>
              <a:t>　无线电电子学、电信技术</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TP</a:t>
            </a:r>
            <a:r>
              <a:rPr lang="zh-CN" altLang="en-US" sz="1400" b="1" u="none" dirty="0">
                <a:latin typeface="楷体_GB2312" panose="02010609030101010101" pitchFamily="49" charset="-122"/>
                <a:ea typeface="楷体_GB2312" panose="02010609030101010101" pitchFamily="49" charset="-122"/>
              </a:rPr>
              <a:t>　自动化技术、计算机技术</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TQ</a:t>
            </a:r>
            <a:r>
              <a:rPr lang="zh-CN" altLang="en-US" sz="1400" b="1" u="none" dirty="0">
                <a:latin typeface="楷体_GB2312" panose="02010609030101010101" pitchFamily="49" charset="-122"/>
                <a:ea typeface="楷体_GB2312" panose="02010609030101010101" pitchFamily="49" charset="-122"/>
              </a:rPr>
              <a:t>　化学工业</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TS</a:t>
            </a:r>
            <a:r>
              <a:rPr lang="zh-CN" altLang="en-US" sz="1400" b="1" u="none" dirty="0">
                <a:latin typeface="楷体_GB2312" panose="02010609030101010101" pitchFamily="49" charset="-122"/>
                <a:ea typeface="楷体_GB2312" panose="02010609030101010101" pitchFamily="49" charset="-122"/>
              </a:rPr>
              <a:t>　轻工业、手工业</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TU</a:t>
            </a:r>
            <a:r>
              <a:rPr lang="zh-CN" altLang="en-US" sz="1400" b="1" u="none" dirty="0">
                <a:latin typeface="楷体_GB2312" panose="02010609030101010101" pitchFamily="49" charset="-122"/>
                <a:ea typeface="楷体_GB2312" panose="02010609030101010101" pitchFamily="49" charset="-122"/>
              </a:rPr>
              <a:t>　建筑科学</a:t>
            </a:r>
            <a:br>
              <a:rPr lang="zh-CN" altLang="en-US" sz="1400" b="1" u="none" dirty="0">
                <a:latin typeface="楷体_GB2312" panose="02010609030101010101" pitchFamily="49" charset="-122"/>
                <a:ea typeface="楷体_GB2312" panose="02010609030101010101" pitchFamily="49" charset="-122"/>
              </a:rPr>
            </a:br>
            <a:r>
              <a:rPr lang="zh-CN" altLang="en-US" sz="1400" b="1" u="none" dirty="0">
                <a:latin typeface="楷体_GB2312" panose="02010609030101010101" pitchFamily="49" charset="-122"/>
                <a:ea typeface="楷体_GB2312" panose="02010609030101010101" pitchFamily="49" charset="-122"/>
              </a:rPr>
              <a:t>　</a:t>
            </a:r>
            <a:r>
              <a:rPr lang="en-US" altLang="zh-CN" sz="1400" b="1" u="none" dirty="0">
                <a:latin typeface="楷体_GB2312" panose="02010609030101010101" pitchFamily="49" charset="-122"/>
                <a:ea typeface="楷体_GB2312" panose="02010609030101010101" pitchFamily="49" charset="-122"/>
              </a:rPr>
              <a:t>TV</a:t>
            </a:r>
            <a:r>
              <a:rPr lang="zh-CN" altLang="en-US" sz="1400" b="1" u="none" dirty="0">
                <a:latin typeface="楷体_GB2312" panose="02010609030101010101" pitchFamily="49" charset="-122"/>
                <a:ea typeface="楷体_GB2312" panose="02010609030101010101" pitchFamily="49" charset="-122"/>
              </a:rPr>
              <a:t>　水利工程</a:t>
            </a:r>
            <a:r>
              <a:rPr lang="zh-CN" altLang="en-US" b="1" u="none" dirty="0">
                <a:latin typeface="Wingdings" panose="05000000000000000000" pitchFamily="2" charset="2"/>
              </a:rPr>
              <a:t> </a:t>
            </a:r>
            <a:endParaRPr lang="zh-CN" altLang="en-US" b="1" u="none" dirty="0">
              <a:latin typeface="Wingdings" panose="05000000000000000000" pitchFamily="2" charset="2"/>
            </a:endParaRPr>
          </a:p>
        </p:txBody>
      </p:sp>
      <p:sp>
        <p:nvSpPr>
          <p:cNvPr id="18442" name="AutoShape 10"/>
          <p:cNvSpPr>
            <a:spLocks noChangeArrowheads="1"/>
          </p:cNvSpPr>
          <p:nvPr/>
        </p:nvSpPr>
        <p:spPr bwMode="auto">
          <a:xfrm>
            <a:off x="3451958" y="2095257"/>
            <a:ext cx="289984" cy="215900"/>
          </a:xfrm>
          <a:prstGeom prst="star5">
            <a:avLst/>
          </a:prstGeom>
          <a:solidFill>
            <a:srgbClr val="CC0000"/>
          </a:solidFill>
          <a:ln w="9525">
            <a:solidFill>
              <a:schemeClr val="tx1"/>
            </a:solid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sng"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8443" name="AutoShape 11"/>
          <p:cNvSpPr>
            <a:spLocks noChangeArrowheads="1"/>
          </p:cNvSpPr>
          <p:nvPr/>
        </p:nvSpPr>
        <p:spPr bwMode="auto">
          <a:xfrm>
            <a:off x="3458960" y="2703390"/>
            <a:ext cx="289984" cy="215900"/>
          </a:xfrm>
          <a:prstGeom prst="star5">
            <a:avLst/>
          </a:prstGeom>
          <a:solidFill>
            <a:srgbClr val="CC0000"/>
          </a:solidFill>
          <a:ln w="9525">
            <a:solidFill>
              <a:schemeClr val="tx1"/>
            </a:solid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sng"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8444" name="AutoShape 12"/>
          <p:cNvSpPr>
            <a:spLocks noChangeArrowheads="1"/>
          </p:cNvSpPr>
          <p:nvPr/>
        </p:nvSpPr>
        <p:spPr bwMode="auto">
          <a:xfrm flipV="1">
            <a:off x="3465309" y="3578469"/>
            <a:ext cx="289984" cy="209672"/>
          </a:xfrm>
          <a:prstGeom prst="star5">
            <a:avLst/>
          </a:prstGeom>
          <a:solidFill>
            <a:srgbClr val="CC0000"/>
          </a:solidFill>
          <a:ln w="9525">
            <a:solidFill>
              <a:schemeClr val="tx1"/>
            </a:solid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sng"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8445" name="AutoShape 13"/>
          <p:cNvSpPr>
            <a:spLocks noChangeArrowheads="1"/>
          </p:cNvSpPr>
          <p:nvPr/>
        </p:nvSpPr>
        <p:spPr bwMode="auto">
          <a:xfrm>
            <a:off x="3488755" y="5434013"/>
            <a:ext cx="289984" cy="215900"/>
          </a:xfrm>
          <a:prstGeom prst="star5">
            <a:avLst/>
          </a:prstGeom>
          <a:solidFill>
            <a:srgbClr val="CC0000"/>
          </a:solidFill>
          <a:ln w="9525">
            <a:solidFill>
              <a:schemeClr val="tx1"/>
            </a:solid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sng"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0731" name="Line 14"/>
          <p:cNvSpPr/>
          <p:nvPr/>
        </p:nvSpPr>
        <p:spPr>
          <a:xfrm>
            <a:off x="8402028" y="2393950"/>
            <a:ext cx="0" cy="4464050"/>
          </a:xfrm>
          <a:prstGeom prst="line">
            <a:avLst/>
          </a:prstGeom>
          <a:ln w="38100" cap="flat" cmpd="dbl">
            <a:solidFill>
              <a:schemeClr val="tx1"/>
            </a:solidFill>
            <a:prstDash val="solid"/>
            <a:headEnd type="none" w="med" len="med"/>
            <a:tailEnd type="none" w="med" len="med"/>
          </a:ln>
        </p:spPr>
      </p:sp>
      <p:sp>
        <p:nvSpPr>
          <p:cNvPr id="30732" name="AutoShape 16"/>
          <p:cNvSpPr/>
          <p:nvPr/>
        </p:nvSpPr>
        <p:spPr>
          <a:xfrm>
            <a:off x="5528896" y="5481761"/>
            <a:ext cx="2017183" cy="144463"/>
          </a:xfrm>
          <a:custGeom>
            <a:avLst/>
            <a:gdLst>
              <a:gd name="txL" fmla="*/ 0 w 21600"/>
              <a:gd name="txT" fmla="*/ 0 h 21600"/>
              <a:gd name="txR" fmla="*/ 21600 w 21600"/>
              <a:gd name="txB" fmla="*/ 21600 h 21600"/>
            </a:gdLst>
            <a:ahLst/>
            <a:cxnLst>
              <a:cxn ang="0">
                <a:pos x="1134665" y="0"/>
              </a:cxn>
              <a:cxn ang="0">
                <a:pos x="1134665" y="36116"/>
              </a:cxn>
              <a:cxn ang="0">
                <a:pos x="236389" y="36116"/>
              </a:cxn>
              <a:cxn ang="0">
                <a:pos x="236389" y="108347"/>
              </a:cxn>
              <a:cxn ang="0">
                <a:pos x="1134665" y="108347"/>
              </a:cxn>
              <a:cxn ang="0">
                <a:pos x="1134665" y="144463"/>
              </a:cxn>
              <a:cxn ang="0">
                <a:pos x="1512887" y="72232"/>
              </a:cxn>
              <a:cxn ang="0">
                <a:pos x="1134665" y="0"/>
              </a:cxn>
              <a:cxn ang="0">
                <a:pos x="94555" y="36116"/>
              </a:cxn>
              <a:cxn ang="0">
                <a:pos x="94555" y="108347"/>
              </a:cxn>
              <a:cxn ang="0">
                <a:pos x="189111" y="108347"/>
              </a:cxn>
              <a:cxn ang="0">
                <a:pos x="189111" y="36116"/>
              </a:cxn>
              <a:cxn ang="0">
                <a:pos x="94555" y="36116"/>
              </a:cxn>
              <a:cxn ang="0">
                <a:pos x="0" y="36116"/>
              </a:cxn>
              <a:cxn ang="0">
                <a:pos x="0" y="108347"/>
              </a:cxn>
              <a:cxn ang="0">
                <a:pos x="47278" y="108347"/>
              </a:cxn>
              <a:cxn ang="0">
                <a:pos x="47278" y="36116"/>
              </a:cxn>
              <a:cxn ang="0">
                <a:pos x="0" y="36116"/>
              </a:cxn>
            </a:cxnLst>
            <a:rect l="txL" t="txT" r="txR" b="txB"/>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0000"/>
          </a:solidFill>
          <a:ln w="9525" cap="flat" cmpd="sng">
            <a:solidFill>
              <a:schemeClr val="tx1"/>
            </a:solidFill>
            <a:prstDash val="solid"/>
            <a:miter/>
            <a:headEnd type="none" w="med" len="med"/>
            <a:tailEnd type="none" w="med" len="med"/>
          </a:ln>
        </p:spPr>
        <p:txBody>
          <a:bodyPr/>
          <a:lstStyle/>
          <a:p>
            <a:endParaRPr lang="zh-CN" altLang="en-US" dirty="0">
              <a:latin typeface="Calibri" panose="020F0502020204030204" pitchFamily="34" charset="0"/>
            </a:endParaRPr>
          </a:p>
        </p:txBody>
      </p:sp>
      <p:sp>
        <p:nvSpPr>
          <p:cNvPr id="30733" name="Text Box 17"/>
          <p:cNvSpPr txBox="1"/>
          <p:nvPr/>
        </p:nvSpPr>
        <p:spPr>
          <a:xfrm>
            <a:off x="2917835" y="1522781"/>
            <a:ext cx="492443" cy="3744913"/>
          </a:xfrm>
          <a:prstGeom prst="rect">
            <a:avLst/>
          </a:prstGeom>
          <a:noFill/>
          <a:ln w="9525">
            <a:noFill/>
          </a:ln>
        </p:spPr>
        <p:txBody>
          <a:bodyPr vert="eaVert">
            <a:spAutoFit/>
          </a:bodyPr>
          <a:lstStyle/>
          <a:p>
            <a:pPr>
              <a:spcBef>
                <a:spcPct val="50000"/>
              </a:spcBef>
            </a:pPr>
            <a:r>
              <a:rPr lang="zh-CN" altLang="en-US" sz="2000" b="1" dirty="0">
                <a:solidFill>
                  <a:srgbClr val="FF0000"/>
                </a:solidFill>
                <a:latin typeface="Wingdings" panose="05000000000000000000" pitchFamily="2" charset="2"/>
                <a:ea typeface="黑体" panose="02010609060101010101" pitchFamily="2" charset="-122"/>
              </a:rPr>
              <a:t>图书馆分类排架的依据</a:t>
            </a:r>
            <a:endParaRPr lang="zh-CN" altLang="en-US" sz="2000" b="1" dirty="0">
              <a:solidFill>
                <a:srgbClr val="FF0000"/>
              </a:solidFill>
              <a:latin typeface="Wingdings" panose="05000000000000000000" pitchFamily="2" charset="2"/>
              <a:ea typeface="黑体" panose="02010609060101010101" pitchFamily="2" charset="-122"/>
            </a:endParaRPr>
          </a:p>
        </p:txBody>
      </p:sp>
      <p:sp>
        <p:nvSpPr>
          <p:cNvPr id="30736" name="TextBox 12"/>
          <p:cNvSpPr txBox="1"/>
          <p:nvPr/>
        </p:nvSpPr>
        <p:spPr>
          <a:xfrm>
            <a:off x="884767" y="5916614"/>
            <a:ext cx="448700" cy="523220"/>
          </a:xfrm>
          <a:prstGeom prst="rect">
            <a:avLst/>
          </a:prstGeom>
          <a:noFill/>
          <a:ln w="9525">
            <a:noFill/>
          </a:ln>
        </p:spPr>
        <p:txBody>
          <a:bodyPr>
            <a:spAutoFit/>
          </a:bodyPr>
          <a:lstStyle/>
          <a:p>
            <a:endParaRPr lang="zh-CN" altLang="en-US" sz="2800" b="1" u="none" dirty="0">
              <a:solidFill>
                <a:schemeClr val="bg1"/>
              </a:solidFill>
              <a:latin typeface="华文行楷" panose="02010800040101010101" pitchFamily="2" charset="-122"/>
              <a:ea typeface="华文行楷" panose="02010800040101010101" pitchFamily="2" charset="-122"/>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89251" cy="1051863"/>
          </a:xfrm>
          <a:prstGeom prst="rect">
            <a:avLst/>
          </a:prstGeom>
        </p:spPr>
      </p:pic>
      <p:cxnSp>
        <p:nvCxnSpPr>
          <p:cNvPr id="17" name="直接连接符 16"/>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5"/>
          <p:cNvSpPr/>
          <p:nvPr/>
        </p:nvSpPr>
        <p:spPr>
          <a:xfrm rot="8667387">
            <a:off x="2207685" y="1270001"/>
            <a:ext cx="6049433" cy="3311525"/>
          </a:xfrm>
          <a:prstGeom prst="parallelogram">
            <a:avLst>
              <a:gd name="adj" fmla="val 70971"/>
            </a:avLst>
          </a:prstGeom>
          <a:solidFill>
            <a:srgbClr val="CC0000">
              <a:alpha val="67058"/>
            </a:srgbClr>
          </a:solidFill>
          <a:ln w="9525" cap="flat" cmpd="sng">
            <a:solidFill>
              <a:schemeClr val="bg2"/>
            </a:solidFill>
            <a:prstDash val="solid"/>
            <a:miter/>
            <a:headEnd type="none" w="med" len="med"/>
            <a:tailEnd type="none" w="med" len="med"/>
          </a:ln>
        </p:spPr>
        <p:txBody>
          <a:bodyPr wrap="none" anchor="ctr"/>
          <a:lstStyle/>
          <a:p>
            <a:pPr eaLnBrk="0" hangingPunct="0"/>
            <a:endParaRPr lang="zh-CN" altLang="en-US" dirty="0">
              <a:latin typeface="Calibri" panose="020F0502020204030204" pitchFamily="34" charset="0"/>
            </a:endParaRPr>
          </a:p>
        </p:txBody>
      </p:sp>
      <p:sp>
        <p:nvSpPr>
          <p:cNvPr id="32771" name="Text Box 20"/>
          <p:cNvSpPr txBox="1"/>
          <p:nvPr/>
        </p:nvSpPr>
        <p:spPr>
          <a:xfrm>
            <a:off x="7249585" y="998539"/>
            <a:ext cx="3839633" cy="2862322"/>
          </a:xfrm>
          <a:prstGeom prst="rect">
            <a:avLst/>
          </a:prstGeom>
          <a:noFill/>
          <a:ln w="9525">
            <a:noFill/>
          </a:ln>
        </p:spPr>
        <p:txBody>
          <a:bodyPr>
            <a:spAutoFit/>
          </a:bodyPr>
          <a:lstStyle/>
          <a:p>
            <a:pPr eaLnBrk="0" hangingPunct="0"/>
            <a:r>
              <a:rPr lang="zh-CN" altLang="en-US" sz="2000" dirty="0">
                <a:solidFill>
                  <a:srgbClr val="FF0000"/>
                </a:solidFill>
                <a:latin typeface="黑体" panose="02010609060101010101" pitchFamily="2" charset="-122"/>
                <a:ea typeface="黑体" panose="02010609060101010101" pitchFamily="2" charset="-122"/>
              </a:rPr>
              <a:t>索书号</a:t>
            </a:r>
            <a:r>
              <a:rPr lang="zh-CN" altLang="en-US" sz="2000" dirty="0">
                <a:latin typeface="黑体" panose="02010609060101010101" pitchFamily="2" charset="-122"/>
                <a:ea typeface="黑体" panose="02010609060101010101" pitchFamily="2" charset="-122"/>
              </a:rPr>
              <a:t>：标识馆藏图书在书架上的位置，是图书书脊处贴有的带着分类字母开头和许多位数字的标签。</a:t>
            </a:r>
            <a:endParaRPr lang="zh-CN" altLang="en-US" sz="2000" dirty="0">
              <a:latin typeface="黑体" panose="02010609060101010101" pitchFamily="2" charset="-122"/>
              <a:ea typeface="黑体" panose="02010609060101010101" pitchFamily="2" charset="-122"/>
            </a:endParaRPr>
          </a:p>
          <a:p>
            <a:pPr>
              <a:spcBef>
                <a:spcPct val="50000"/>
              </a:spcBef>
            </a:pPr>
            <a:r>
              <a:rPr lang="zh-CN" altLang="en-US" sz="2000" dirty="0">
                <a:latin typeface="黑体" panose="02010609060101010101" pitchFamily="2" charset="-122"/>
                <a:ea typeface="黑体" panose="02010609060101010101" pitchFamily="2" charset="-122"/>
              </a:rPr>
              <a:t>以本书为例：</a:t>
            </a:r>
            <a:endParaRPr lang="zh-CN" altLang="en-US" sz="2000" dirty="0">
              <a:latin typeface="黑体" panose="02010609060101010101" pitchFamily="2" charset="-122"/>
              <a:ea typeface="黑体" panose="02010609060101010101" pitchFamily="2" charset="-122"/>
            </a:endParaRPr>
          </a:p>
          <a:p>
            <a:pPr>
              <a:spcBef>
                <a:spcPct val="50000"/>
              </a:spcBef>
            </a:pPr>
            <a:r>
              <a:rPr lang="en-US" altLang="zh-CN" sz="2000" dirty="0">
                <a:latin typeface="新宋体" panose="02010609030101010101" pitchFamily="49" charset="-122"/>
                <a:ea typeface="新宋体" panose="02010609030101010101" pitchFamily="49" charset="-122"/>
              </a:rPr>
              <a:t>I</a:t>
            </a:r>
            <a:r>
              <a:rPr lang="en-US" altLang="zh-CN" sz="2000" dirty="0">
                <a:latin typeface="黑体" panose="02010609060101010101" pitchFamily="2" charset="-122"/>
                <a:ea typeface="黑体" panose="02010609060101010101" pitchFamily="2" charset="-122"/>
              </a:rPr>
              <a:t>242.47</a:t>
            </a:r>
            <a:r>
              <a:rPr lang="zh-CN" altLang="en-US" sz="2000" dirty="0">
                <a:latin typeface="黑体" panose="02010609060101010101" pitchFamily="2" charset="-122"/>
                <a:ea typeface="黑体" panose="02010609060101010101" pitchFamily="2" charset="-122"/>
              </a:rPr>
              <a:t>为</a:t>
            </a:r>
            <a:r>
              <a:rPr lang="zh-CN" altLang="en-US" sz="2000" dirty="0">
                <a:solidFill>
                  <a:srgbClr val="FF0000"/>
                </a:solidFill>
                <a:latin typeface="黑体" panose="02010609060101010101" pitchFamily="2" charset="-122"/>
                <a:ea typeface="黑体" panose="02010609060101010101" pitchFamily="2" charset="-122"/>
              </a:rPr>
              <a:t>分类号</a:t>
            </a:r>
            <a:r>
              <a:rPr lang="zh-CN" altLang="en-US" sz="2000" dirty="0">
                <a:latin typeface="黑体" panose="02010609060101010101" pitchFamily="2" charset="-122"/>
                <a:ea typeface="黑体" panose="02010609060101010101" pitchFamily="2" charset="-122"/>
              </a:rPr>
              <a:t>，它将同类图书集中到一起。</a:t>
            </a:r>
            <a:r>
              <a:rPr lang="en-US" altLang="zh-CN" sz="2000" dirty="0">
                <a:latin typeface="黑体" panose="02010609060101010101" pitchFamily="2" charset="-122"/>
                <a:ea typeface="黑体" panose="02010609060101010101" pitchFamily="2" charset="-122"/>
              </a:rPr>
              <a:t>21</a:t>
            </a:r>
            <a:r>
              <a:rPr lang="zh-CN" altLang="en-US" sz="2000" dirty="0">
                <a:latin typeface="黑体" panose="02010609060101010101" pitchFamily="2" charset="-122"/>
                <a:ea typeface="黑体" panose="02010609060101010101" pitchFamily="2" charset="-122"/>
              </a:rPr>
              <a:t>是</a:t>
            </a:r>
            <a:r>
              <a:rPr lang="zh-CN" altLang="en-US" sz="2000" dirty="0">
                <a:solidFill>
                  <a:srgbClr val="FF0000"/>
                </a:solidFill>
                <a:latin typeface="黑体" panose="02010609060101010101" pitchFamily="2" charset="-122"/>
                <a:ea typeface="黑体" panose="02010609060101010101" pitchFamily="2" charset="-122"/>
              </a:rPr>
              <a:t>种次号</a:t>
            </a:r>
            <a:r>
              <a:rPr lang="zh-CN" altLang="en-US" sz="2000" dirty="0">
                <a:latin typeface="黑体" panose="02010609060101010101" pitchFamily="2" charset="-122"/>
                <a:ea typeface="黑体" panose="02010609060101010101" pitchFamily="2" charset="-122"/>
              </a:rPr>
              <a:t>，代表了同一种书的排列位置。</a:t>
            </a:r>
            <a:endParaRPr lang="zh-CN" altLang="en-US" sz="2000" dirty="0">
              <a:latin typeface="黑体" panose="02010609060101010101" pitchFamily="2" charset="-122"/>
              <a:ea typeface="黑体" panose="02010609060101010101" pitchFamily="2" charset="-122"/>
            </a:endParaRPr>
          </a:p>
        </p:txBody>
      </p:sp>
      <p:sp>
        <p:nvSpPr>
          <p:cNvPr id="32772" name="Line 2"/>
          <p:cNvSpPr/>
          <p:nvPr/>
        </p:nvSpPr>
        <p:spPr>
          <a:xfrm>
            <a:off x="107300" y="6092947"/>
            <a:ext cx="9165167" cy="0"/>
          </a:xfrm>
          <a:prstGeom prst="line">
            <a:avLst/>
          </a:prstGeom>
          <a:ln w="57150" cap="flat" cmpd="sng">
            <a:solidFill>
              <a:schemeClr val="tx1"/>
            </a:solidFill>
            <a:prstDash val="solid"/>
            <a:headEnd type="none" w="med" len="med"/>
            <a:tailEnd type="none" w="med" len="med"/>
          </a:ln>
        </p:spPr>
      </p:sp>
      <p:sp>
        <p:nvSpPr>
          <p:cNvPr id="32773" name="Rectangle 3"/>
          <p:cNvSpPr/>
          <p:nvPr/>
        </p:nvSpPr>
        <p:spPr>
          <a:xfrm>
            <a:off x="1986410" y="1956044"/>
            <a:ext cx="1778000" cy="4033838"/>
          </a:xfrm>
          <a:prstGeom prst="rect">
            <a:avLst/>
          </a:prstGeom>
          <a:solidFill>
            <a:schemeClr val="tx1">
              <a:alpha val="74901"/>
            </a:schemeClr>
          </a:solidFill>
          <a:ln w="9525" cap="flat" cmpd="sng">
            <a:solidFill>
              <a:schemeClr val="bg2"/>
            </a:solidFill>
            <a:prstDash val="solid"/>
            <a:miter/>
            <a:headEnd type="none" w="med" len="med"/>
            <a:tailEnd type="none" w="med" len="med"/>
          </a:ln>
        </p:spPr>
        <p:txBody>
          <a:bodyPr wrap="none" anchor="ctr"/>
          <a:lstStyle/>
          <a:p>
            <a:pPr eaLnBrk="0" hangingPunct="0"/>
            <a:endParaRPr lang="zh-CN" altLang="en-US" dirty="0">
              <a:latin typeface="Calibri" panose="020F0502020204030204" pitchFamily="34" charset="0"/>
            </a:endParaRPr>
          </a:p>
        </p:txBody>
      </p:sp>
      <p:sp>
        <p:nvSpPr>
          <p:cNvPr id="32774" name="AutoShape 4"/>
          <p:cNvSpPr/>
          <p:nvPr/>
        </p:nvSpPr>
        <p:spPr>
          <a:xfrm>
            <a:off x="2645834" y="68264"/>
            <a:ext cx="3647017" cy="1366837"/>
          </a:xfrm>
          <a:prstGeom prst="parallelogram">
            <a:avLst>
              <a:gd name="adj" fmla="val 116095"/>
            </a:avLst>
          </a:prstGeom>
          <a:noFill/>
          <a:ln w="9525" cap="flat" cmpd="sng">
            <a:solidFill>
              <a:schemeClr val="bg2"/>
            </a:solidFill>
            <a:prstDash val="solid"/>
            <a:miter/>
            <a:headEnd type="none" w="med" len="med"/>
            <a:tailEnd type="none" w="med" len="med"/>
          </a:ln>
        </p:spPr>
        <p:txBody>
          <a:bodyPr wrap="none" anchor="ctr"/>
          <a:lstStyle/>
          <a:p>
            <a:pPr eaLnBrk="0" hangingPunct="0"/>
            <a:endParaRPr lang="zh-CN" altLang="en-US" dirty="0">
              <a:latin typeface="Calibri" panose="020F0502020204030204" pitchFamily="34" charset="0"/>
            </a:endParaRPr>
          </a:p>
        </p:txBody>
      </p:sp>
      <p:sp>
        <p:nvSpPr>
          <p:cNvPr id="32775" name="Line 6"/>
          <p:cNvSpPr/>
          <p:nvPr/>
        </p:nvSpPr>
        <p:spPr>
          <a:xfrm>
            <a:off x="7823201" y="333375"/>
            <a:ext cx="192617" cy="71438"/>
          </a:xfrm>
          <a:prstGeom prst="line">
            <a:avLst/>
          </a:prstGeom>
          <a:ln w="9525" cap="flat" cmpd="sng">
            <a:solidFill>
              <a:schemeClr val="bg2"/>
            </a:solidFill>
            <a:prstDash val="solid"/>
            <a:headEnd type="none" w="med" len="med"/>
            <a:tailEnd type="none" w="med" len="med"/>
          </a:ln>
        </p:spPr>
      </p:sp>
      <p:sp>
        <p:nvSpPr>
          <p:cNvPr id="32776" name="Line 7"/>
          <p:cNvSpPr/>
          <p:nvPr/>
        </p:nvSpPr>
        <p:spPr>
          <a:xfrm flipH="1">
            <a:off x="2734734" y="96839"/>
            <a:ext cx="2110317" cy="1366837"/>
          </a:xfrm>
          <a:prstGeom prst="line">
            <a:avLst/>
          </a:prstGeom>
          <a:ln w="9525" cap="flat" cmpd="sng">
            <a:solidFill>
              <a:schemeClr val="bg2"/>
            </a:solidFill>
            <a:prstDash val="solid"/>
            <a:headEnd type="none" w="med" len="med"/>
            <a:tailEnd type="none" w="med" len="med"/>
          </a:ln>
        </p:spPr>
      </p:sp>
      <p:sp>
        <p:nvSpPr>
          <p:cNvPr id="32777" name="Line 8"/>
          <p:cNvSpPr/>
          <p:nvPr/>
        </p:nvSpPr>
        <p:spPr>
          <a:xfrm flipH="1">
            <a:off x="3312585" y="-76200"/>
            <a:ext cx="2112433" cy="1366838"/>
          </a:xfrm>
          <a:prstGeom prst="line">
            <a:avLst/>
          </a:prstGeom>
          <a:ln w="9525" cap="flat" cmpd="sng">
            <a:solidFill>
              <a:schemeClr val="bg2"/>
            </a:solidFill>
            <a:prstDash val="solid"/>
            <a:headEnd type="none" w="med" len="med"/>
            <a:tailEnd type="none" w="med" len="med"/>
          </a:ln>
        </p:spPr>
      </p:sp>
      <p:sp>
        <p:nvSpPr>
          <p:cNvPr id="32778" name="Line 9"/>
          <p:cNvSpPr/>
          <p:nvPr/>
        </p:nvSpPr>
        <p:spPr>
          <a:xfrm flipH="1">
            <a:off x="3651252" y="114300"/>
            <a:ext cx="2112433" cy="1366838"/>
          </a:xfrm>
          <a:prstGeom prst="line">
            <a:avLst/>
          </a:prstGeom>
          <a:ln w="9525" cap="flat" cmpd="sng">
            <a:solidFill>
              <a:schemeClr val="bg2"/>
            </a:solidFill>
            <a:prstDash val="solid"/>
            <a:headEnd type="none" w="med" len="med"/>
            <a:tailEnd type="none" w="med" len="med"/>
          </a:ln>
        </p:spPr>
      </p:sp>
      <p:sp>
        <p:nvSpPr>
          <p:cNvPr id="32779" name="Line 10"/>
          <p:cNvSpPr/>
          <p:nvPr/>
        </p:nvSpPr>
        <p:spPr>
          <a:xfrm flipH="1">
            <a:off x="3321051" y="96839"/>
            <a:ext cx="2110316" cy="1366837"/>
          </a:xfrm>
          <a:prstGeom prst="line">
            <a:avLst/>
          </a:prstGeom>
          <a:ln w="9525" cap="flat" cmpd="sng">
            <a:solidFill>
              <a:schemeClr val="bg2"/>
            </a:solidFill>
            <a:prstDash val="solid"/>
            <a:headEnd type="none" w="med" len="med"/>
            <a:tailEnd type="none" w="med" len="med"/>
          </a:ln>
        </p:spPr>
      </p:sp>
      <p:sp>
        <p:nvSpPr>
          <p:cNvPr id="32780" name="Line 11"/>
          <p:cNvSpPr/>
          <p:nvPr/>
        </p:nvSpPr>
        <p:spPr>
          <a:xfrm flipH="1">
            <a:off x="4080934" y="0"/>
            <a:ext cx="2110317" cy="1366838"/>
          </a:xfrm>
          <a:prstGeom prst="line">
            <a:avLst/>
          </a:prstGeom>
          <a:ln w="9525" cap="flat" cmpd="sng">
            <a:solidFill>
              <a:schemeClr val="bg2"/>
            </a:solidFill>
            <a:prstDash val="solid"/>
            <a:headEnd type="none" w="med" len="med"/>
            <a:tailEnd type="none" w="med" len="med"/>
          </a:ln>
        </p:spPr>
      </p:sp>
      <p:sp>
        <p:nvSpPr>
          <p:cNvPr id="46093" name="Text Box 13"/>
          <p:cNvSpPr txBox="1">
            <a:spLocks noChangeArrowheads="1"/>
          </p:cNvSpPr>
          <p:nvPr/>
        </p:nvSpPr>
        <p:spPr bwMode="auto">
          <a:xfrm>
            <a:off x="2542017" y="2196368"/>
            <a:ext cx="677108" cy="2303463"/>
          </a:xfrm>
          <a:prstGeom prst="rect">
            <a:avLst/>
          </a:prstGeom>
          <a:solidFill>
            <a:srgbClr val="FFCC99"/>
          </a:solidFill>
          <a:ln w="9525">
            <a:noFill/>
            <a:miter lim="800000"/>
          </a:ln>
          <a:effectLst/>
        </p:spPr>
        <p:txBody>
          <a:bodyPr vert="eaVert">
            <a:spAutoFit/>
          </a:bodyPr>
          <a:lstStyle>
            <a:lvl1pPr>
              <a:defRPr sz="3200" u="sng">
                <a:solidFill>
                  <a:schemeClr val="tx1"/>
                </a:solidFill>
                <a:latin typeface="Calibri" panose="020F0502020204030204" pitchFamily="34" charset="0"/>
                <a:ea typeface="宋体" panose="02010600030101010101" pitchFamily="2" charset="-122"/>
              </a:defRPr>
            </a:lvl1pPr>
            <a:lvl2pPr marL="742950" indent="-285750">
              <a:defRPr sz="3200" u="sng">
                <a:solidFill>
                  <a:schemeClr val="tx1"/>
                </a:solidFill>
                <a:latin typeface="Calibri" panose="020F0502020204030204" pitchFamily="34" charset="0"/>
                <a:ea typeface="宋体" panose="02010600030101010101" pitchFamily="2" charset="-122"/>
              </a:defRPr>
            </a:lvl2pPr>
            <a:lvl3pPr marL="1143000" indent="-228600">
              <a:defRPr sz="3200" u="sng">
                <a:solidFill>
                  <a:schemeClr val="tx1"/>
                </a:solidFill>
                <a:latin typeface="Calibri" panose="020F0502020204030204" pitchFamily="34" charset="0"/>
                <a:ea typeface="宋体" panose="02010600030101010101" pitchFamily="2" charset="-122"/>
              </a:defRPr>
            </a:lvl3pPr>
            <a:lvl4pPr marL="1600200" indent="-228600">
              <a:defRPr sz="3200" u="sng">
                <a:solidFill>
                  <a:schemeClr val="tx1"/>
                </a:solidFill>
                <a:latin typeface="Calibri" panose="020F0502020204030204" pitchFamily="34" charset="0"/>
                <a:ea typeface="宋体" panose="02010600030101010101" pitchFamily="2" charset="-122"/>
              </a:defRPr>
            </a:lvl4pPr>
            <a:lvl5pPr marL="2057400" indent="-228600">
              <a:defRPr sz="3200" u="sng">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u="sng">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u="sng">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u="sng">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u="sng">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Tx/>
              <a:buSzTx/>
              <a:buFont typeface="Arial" panose="020B0604020202020204" pitchFamily="34" charset="0"/>
              <a:buNone/>
              <a:defRPr/>
            </a:pPr>
            <a:r>
              <a:rPr kumimoji="0" lang="zh-CN" altLang="en-US" sz="3200" b="0" i="0" u="sng" strike="noStrike" kern="1200" cap="none" spc="0" normalizeH="0" baseline="0" noProof="0" smtClean="0">
                <a:ln>
                  <a:noFill/>
                </a:ln>
                <a:solidFill>
                  <a:srgbClr val="5F5F5F"/>
                </a:solidFill>
                <a:effectLst>
                  <a:outerShdw blurRad="38100" dist="38100" dir="2700000" algn="tl">
                    <a:srgbClr val="000000"/>
                  </a:outerShdw>
                </a:effectLst>
                <a:uLnTx/>
                <a:uFillTx/>
                <a:latin typeface="Calibri" panose="020F0502020204030204" pitchFamily="34" charset="0"/>
                <a:ea typeface="宋体" panose="02010600030101010101" pitchFamily="2" charset="-122"/>
                <a:cs typeface="+mn-cs"/>
                <a:sym typeface="+mn-ea"/>
              </a:rPr>
              <a:t>红楼梦</a:t>
            </a:r>
            <a:endParaRPr kumimoji="0" lang="zh-CN" altLang="en-US" sz="3200" b="0" i="0" u="sng" strike="noStrike" kern="1200" cap="none" spc="0" normalizeH="0" baseline="0" noProof="0" smtClean="0">
              <a:ln>
                <a:noFill/>
              </a:ln>
              <a:solidFill>
                <a:srgbClr val="5F5F5F"/>
              </a:solidFill>
              <a:effectLst>
                <a:outerShdw blurRad="38100" dist="38100" dir="2700000" algn="tl">
                  <a:srgbClr val="000000"/>
                </a:outerShdw>
              </a:effectLst>
              <a:uLnTx/>
              <a:uFillTx/>
              <a:latin typeface="Calibri" panose="020F0502020204030204" pitchFamily="34" charset="0"/>
              <a:ea typeface="宋体" panose="02010600030101010101" pitchFamily="2" charset="-122"/>
              <a:cs typeface="+mn-cs"/>
              <a:sym typeface="+mn-ea"/>
            </a:endParaRPr>
          </a:p>
        </p:txBody>
      </p:sp>
      <p:sp>
        <p:nvSpPr>
          <p:cNvPr id="32782" name="Text Box 14"/>
          <p:cNvSpPr txBox="1"/>
          <p:nvPr/>
        </p:nvSpPr>
        <p:spPr>
          <a:xfrm rot="-2259740">
            <a:off x="6096000" y="1773238"/>
            <a:ext cx="1439333" cy="366712"/>
          </a:xfrm>
          <a:prstGeom prst="rect">
            <a:avLst/>
          </a:prstGeom>
          <a:noFill/>
          <a:ln w="9525">
            <a:noFill/>
          </a:ln>
        </p:spPr>
        <p:txBody>
          <a:bodyPr>
            <a:spAutoFit/>
          </a:bodyPr>
          <a:lstStyle/>
          <a:p>
            <a:pPr algn="ctr">
              <a:spcBef>
                <a:spcPct val="50000"/>
              </a:spcBef>
            </a:pPr>
            <a:endParaRPr lang="zh-CN" altLang="zh-CN" dirty="0">
              <a:latin typeface="Wingdings" panose="05000000000000000000" pitchFamily="2" charset="2"/>
            </a:endParaRPr>
          </a:p>
        </p:txBody>
      </p:sp>
      <p:sp>
        <p:nvSpPr>
          <p:cNvPr id="32783" name="Line 15"/>
          <p:cNvSpPr/>
          <p:nvPr/>
        </p:nvSpPr>
        <p:spPr>
          <a:xfrm>
            <a:off x="2063752" y="188913"/>
            <a:ext cx="5185833" cy="0"/>
          </a:xfrm>
          <a:prstGeom prst="line">
            <a:avLst/>
          </a:prstGeom>
          <a:ln w="38100" cap="flat" cmpd="sng">
            <a:solidFill>
              <a:schemeClr val="tx1"/>
            </a:solidFill>
            <a:prstDash val="solid"/>
            <a:headEnd type="none" w="med" len="med"/>
            <a:tailEnd type="stealth" w="med" len="med"/>
          </a:ln>
        </p:spPr>
      </p:sp>
      <p:sp>
        <p:nvSpPr>
          <p:cNvPr id="32784" name="Line 16"/>
          <p:cNvSpPr/>
          <p:nvPr/>
        </p:nvSpPr>
        <p:spPr>
          <a:xfrm>
            <a:off x="1852735" y="365858"/>
            <a:ext cx="0" cy="3529013"/>
          </a:xfrm>
          <a:prstGeom prst="line">
            <a:avLst/>
          </a:prstGeom>
          <a:ln w="38100" cap="flat" cmpd="sng">
            <a:solidFill>
              <a:schemeClr val="tx1"/>
            </a:solidFill>
            <a:prstDash val="solid"/>
            <a:headEnd type="oval" w="med" len="med"/>
            <a:tailEnd type="stealth" w="med" len="med"/>
          </a:ln>
        </p:spPr>
      </p:sp>
      <p:sp>
        <p:nvSpPr>
          <p:cNvPr id="32785" name="Text Box 17"/>
          <p:cNvSpPr txBox="1"/>
          <p:nvPr/>
        </p:nvSpPr>
        <p:spPr>
          <a:xfrm>
            <a:off x="6815667" y="260350"/>
            <a:ext cx="5232400" cy="369332"/>
          </a:xfrm>
          <a:prstGeom prst="rect">
            <a:avLst/>
          </a:prstGeom>
          <a:noFill/>
          <a:ln w="9525">
            <a:noFill/>
          </a:ln>
        </p:spPr>
        <p:txBody>
          <a:bodyPr>
            <a:spAutoFit/>
          </a:bodyPr>
          <a:lstStyle/>
          <a:p>
            <a:pPr algn="ctr">
              <a:spcBef>
                <a:spcPct val="50000"/>
              </a:spcBef>
            </a:pPr>
            <a:r>
              <a:rPr lang="zh-CN" altLang="en-US" dirty="0">
                <a:solidFill>
                  <a:srgbClr val="003300"/>
                </a:solidFill>
                <a:latin typeface="Wingdings" panose="05000000000000000000" pitchFamily="2" charset="2"/>
                <a:ea typeface="幼圆" panose="02010509060101010101" pitchFamily="49" charset="-122"/>
              </a:rPr>
              <a:t>从左至右</a:t>
            </a:r>
            <a:endParaRPr lang="zh-CN" altLang="en-US" dirty="0">
              <a:solidFill>
                <a:srgbClr val="003300"/>
              </a:solidFill>
              <a:latin typeface="Wingdings" panose="05000000000000000000" pitchFamily="2" charset="2"/>
              <a:ea typeface="幼圆" panose="02010509060101010101" pitchFamily="49" charset="-122"/>
            </a:endParaRPr>
          </a:p>
        </p:txBody>
      </p:sp>
      <p:sp>
        <p:nvSpPr>
          <p:cNvPr id="32786" name="Text Box 18"/>
          <p:cNvSpPr txBox="1"/>
          <p:nvPr/>
        </p:nvSpPr>
        <p:spPr>
          <a:xfrm>
            <a:off x="1121603" y="750889"/>
            <a:ext cx="461665" cy="3182937"/>
          </a:xfrm>
          <a:prstGeom prst="rect">
            <a:avLst/>
          </a:prstGeom>
          <a:noFill/>
          <a:ln w="9525">
            <a:noFill/>
          </a:ln>
        </p:spPr>
        <p:txBody>
          <a:bodyPr vert="eaVert">
            <a:spAutoFit/>
          </a:bodyPr>
          <a:lstStyle/>
          <a:p>
            <a:pPr algn="ctr">
              <a:spcBef>
                <a:spcPct val="50000"/>
              </a:spcBef>
            </a:pPr>
            <a:r>
              <a:rPr lang="zh-CN" altLang="en-US" dirty="0">
                <a:solidFill>
                  <a:srgbClr val="003300"/>
                </a:solidFill>
                <a:latin typeface="Wingdings" panose="05000000000000000000" pitchFamily="2" charset="2"/>
                <a:ea typeface="幼圆" panose="02010509060101010101" pitchFamily="49" charset="-122"/>
              </a:rPr>
              <a:t>从上到下</a:t>
            </a:r>
            <a:endParaRPr lang="zh-CN" altLang="en-US" dirty="0">
              <a:solidFill>
                <a:srgbClr val="003300"/>
              </a:solidFill>
              <a:latin typeface="Wingdings" panose="05000000000000000000" pitchFamily="2" charset="2"/>
              <a:ea typeface="幼圆" panose="02010509060101010101" pitchFamily="49" charset="-122"/>
            </a:endParaRPr>
          </a:p>
        </p:txBody>
      </p:sp>
      <p:sp>
        <p:nvSpPr>
          <p:cNvPr id="32787" name="AutoShape 19"/>
          <p:cNvSpPr/>
          <p:nvPr/>
        </p:nvSpPr>
        <p:spPr>
          <a:xfrm rot="10800000">
            <a:off x="134003" y="4491649"/>
            <a:ext cx="1631949" cy="576263"/>
          </a:xfrm>
          <a:prstGeom prst="wedgeRoundRectCallout">
            <a:avLst>
              <a:gd name="adj1" fmla="val -63750"/>
              <a:gd name="adj2" fmla="val -47245"/>
              <a:gd name="adj3" fmla="val 16667"/>
            </a:avLst>
          </a:prstGeom>
          <a:noFill/>
          <a:ln w="12700" cap="flat" cmpd="sng">
            <a:solidFill>
              <a:schemeClr val="tx1"/>
            </a:solidFill>
            <a:prstDash val="solid"/>
            <a:miter/>
            <a:headEnd type="none" w="med" len="med"/>
            <a:tailEnd type="none" w="med" len="med"/>
          </a:ln>
        </p:spPr>
        <p:txBody>
          <a:bodyPr rot="10800000"/>
          <a:lstStyle/>
          <a:p>
            <a:pPr algn="ctr" eaLnBrk="0" hangingPunct="0"/>
            <a:r>
              <a:rPr lang="zh-CN" altLang="en-US" sz="2400" b="1" dirty="0">
                <a:solidFill>
                  <a:srgbClr val="FF0000"/>
                </a:solidFill>
                <a:latin typeface="Calibri" panose="020F0502020204030204" pitchFamily="34" charset="0"/>
                <a:ea typeface="楷体_GB2312" panose="02010609030101010101" pitchFamily="49" charset="-122"/>
              </a:rPr>
              <a:t>索书号</a:t>
            </a:r>
            <a:endParaRPr lang="zh-CN" altLang="en-US" sz="2400" b="1" dirty="0">
              <a:solidFill>
                <a:srgbClr val="FF0000"/>
              </a:solidFill>
              <a:latin typeface="Calibri" panose="020F0502020204030204" pitchFamily="34" charset="0"/>
              <a:ea typeface="楷体_GB2312" panose="02010609030101010101" pitchFamily="49" charset="-122"/>
            </a:endParaRPr>
          </a:p>
        </p:txBody>
      </p:sp>
      <p:sp>
        <p:nvSpPr>
          <p:cNvPr id="32788" name="Text Box 21"/>
          <p:cNvSpPr txBox="1"/>
          <p:nvPr/>
        </p:nvSpPr>
        <p:spPr>
          <a:xfrm>
            <a:off x="2734734" y="211139"/>
            <a:ext cx="1824567" cy="396875"/>
          </a:xfrm>
          <a:prstGeom prst="rect">
            <a:avLst/>
          </a:prstGeom>
          <a:noFill/>
          <a:ln w="9525">
            <a:noFill/>
          </a:ln>
        </p:spPr>
        <p:txBody>
          <a:bodyPr>
            <a:spAutoFit/>
          </a:bodyPr>
          <a:lstStyle/>
          <a:p>
            <a:pPr algn="ctr">
              <a:spcBef>
                <a:spcPct val="50000"/>
              </a:spcBef>
            </a:pPr>
            <a:r>
              <a:rPr lang="zh-CN" altLang="en-US" sz="2000" dirty="0">
                <a:latin typeface="Wingdings" panose="05000000000000000000" pitchFamily="2" charset="2"/>
                <a:ea typeface="幼圆" panose="02010509060101010101" pitchFamily="49" charset="-122"/>
              </a:rPr>
              <a:t>排架方式</a:t>
            </a:r>
            <a:endParaRPr lang="zh-CN" altLang="en-US" sz="2000" dirty="0">
              <a:latin typeface="Wingdings" panose="05000000000000000000" pitchFamily="2" charset="2"/>
              <a:ea typeface="幼圆" panose="02010509060101010101" pitchFamily="49" charset="-122"/>
            </a:endParaRPr>
          </a:p>
        </p:txBody>
      </p:sp>
      <p:sp>
        <p:nvSpPr>
          <p:cNvPr id="32789" name="Text Box 22"/>
          <p:cNvSpPr txBox="1"/>
          <p:nvPr/>
        </p:nvSpPr>
        <p:spPr>
          <a:xfrm>
            <a:off x="299915" y="6149487"/>
            <a:ext cx="11760200" cy="461665"/>
          </a:xfrm>
          <a:prstGeom prst="rect">
            <a:avLst/>
          </a:prstGeom>
          <a:noFill/>
          <a:ln w="9525">
            <a:noFill/>
          </a:ln>
        </p:spPr>
        <p:txBody>
          <a:bodyPr>
            <a:spAutoFit/>
          </a:bodyPr>
          <a:lstStyle/>
          <a:p>
            <a:pPr>
              <a:spcBef>
                <a:spcPct val="50000"/>
              </a:spcBef>
            </a:pPr>
            <a:r>
              <a:rPr lang="zh-CN" altLang="en-US" sz="2400" b="1" dirty="0">
                <a:latin typeface="+mn-ea"/>
              </a:rPr>
              <a:t>馆藏检索</a:t>
            </a:r>
            <a:r>
              <a:rPr lang="en-US" altLang="zh-CN" sz="2400" b="1" dirty="0">
                <a:latin typeface="+mn-ea"/>
              </a:rPr>
              <a:t>——》</a:t>
            </a:r>
            <a:r>
              <a:rPr lang="zh-CN" altLang="en-US" sz="2400" b="1" dirty="0">
                <a:latin typeface="+mn-ea"/>
              </a:rPr>
              <a:t>索书号</a:t>
            </a:r>
            <a:r>
              <a:rPr lang="en-US" altLang="zh-CN" sz="2400" b="1" dirty="0" smtClean="0">
                <a:latin typeface="+mn-ea"/>
              </a:rPr>
              <a:t>——》</a:t>
            </a:r>
            <a:r>
              <a:rPr lang="zh-CN" altLang="en-US" sz="2400" b="1" dirty="0" smtClean="0">
                <a:latin typeface="+mn-ea"/>
              </a:rPr>
              <a:t>二楼</a:t>
            </a:r>
            <a:r>
              <a:rPr lang="en-US" altLang="zh-CN" sz="2400" b="1" dirty="0" smtClean="0">
                <a:latin typeface="+mn-ea"/>
              </a:rPr>
              <a:t>211</a:t>
            </a:r>
            <a:r>
              <a:rPr lang="zh-CN" altLang="en-US" sz="2400" b="1" dirty="0" smtClean="0">
                <a:latin typeface="+mn-ea"/>
              </a:rPr>
              <a:t>文学书库</a:t>
            </a:r>
            <a:r>
              <a:rPr lang="en-US" altLang="zh-CN" sz="2400" b="1" dirty="0" smtClean="0">
                <a:latin typeface="+mn-ea"/>
              </a:rPr>
              <a:t>——》</a:t>
            </a:r>
            <a:r>
              <a:rPr lang="zh-CN" altLang="en-US" sz="2400" b="1" dirty="0">
                <a:latin typeface="+mn-ea"/>
              </a:rPr>
              <a:t>找到我想要的书</a:t>
            </a:r>
            <a:endParaRPr lang="zh-CN" altLang="en-US" sz="2400" b="1" dirty="0">
              <a:latin typeface="+mn-ea"/>
            </a:endParaRPr>
          </a:p>
        </p:txBody>
      </p:sp>
      <p:sp>
        <p:nvSpPr>
          <p:cNvPr id="32790" name="TextBox 2"/>
          <p:cNvSpPr txBox="1"/>
          <p:nvPr/>
        </p:nvSpPr>
        <p:spPr>
          <a:xfrm>
            <a:off x="1992598" y="4792542"/>
            <a:ext cx="1778000" cy="830997"/>
          </a:xfrm>
          <a:prstGeom prst="rect">
            <a:avLst/>
          </a:prstGeom>
          <a:solidFill>
            <a:schemeClr val="bg1"/>
          </a:solidFill>
          <a:ln w="9525">
            <a:noFill/>
          </a:ln>
        </p:spPr>
        <p:txBody>
          <a:bodyPr>
            <a:spAutoFit/>
          </a:bodyPr>
          <a:lstStyle/>
          <a:p>
            <a:pPr algn="ctr" eaLnBrk="0" hangingPunct="0"/>
            <a:r>
              <a:rPr lang="en-US" altLang="zh-CN" sz="2400" dirty="0">
                <a:latin typeface="新宋体" panose="02010609030101010101" pitchFamily="49" charset="-122"/>
                <a:ea typeface="新宋体" panose="02010609030101010101" pitchFamily="49" charset="-122"/>
              </a:rPr>
              <a:t>I</a:t>
            </a:r>
            <a:r>
              <a:rPr lang="en-US" altLang="zh-CN" sz="2400" dirty="0">
                <a:latin typeface="Calibri" panose="020F0502020204030204" pitchFamily="34" charset="0"/>
              </a:rPr>
              <a:t>242.47</a:t>
            </a:r>
            <a:endParaRPr lang="en-US" altLang="zh-CN" sz="2400" dirty="0">
              <a:latin typeface="Calibri" panose="020F0502020204030204" pitchFamily="34" charset="0"/>
            </a:endParaRPr>
          </a:p>
          <a:p>
            <a:pPr algn="ctr" eaLnBrk="0" hangingPunct="0"/>
            <a:r>
              <a:rPr lang="en-US" altLang="zh-CN" sz="2400" dirty="0">
                <a:latin typeface="Calibri" panose="020F0502020204030204" pitchFamily="34" charset="0"/>
              </a:rPr>
              <a:t>21</a:t>
            </a:r>
            <a:endParaRPr lang="zh-CN" altLang="en-US" sz="2400" dirty="0">
              <a:latin typeface="Calibri" panose="020F0502020204030204" pitchFamily="34" charset="0"/>
            </a:endParaRPr>
          </a:p>
        </p:txBody>
      </p:sp>
      <p:sp>
        <p:nvSpPr>
          <p:cNvPr id="3" name="TextBox 2"/>
          <p:cNvSpPr txBox="1"/>
          <p:nvPr/>
        </p:nvSpPr>
        <p:spPr>
          <a:xfrm>
            <a:off x="4601634" y="1481138"/>
            <a:ext cx="1646767" cy="1138773"/>
          </a:xfrm>
          <a:prstGeom prst="rect">
            <a:avLst/>
          </a:prstGeom>
          <a:solidFill>
            <a:srgbClr val="FF0000"/>
          </a:solidFill>
          <a:ln w="9525">
            <a:noFill/>
          </a:ln>
        </p:spPr>
        <p:txBody>
          <a:bodyPr>
            <a:spAutoFit/>
          </a:bodyPr>
          <a:lstStyle/>
          <a:p>
            <a:pPr eaLnBrk="0" hangingPunct="0">
              <a:spcBef>
                <a:spcPct val="20000"/>
              </a:spcBef>
              <a:buClr>
                <a:schemeClr val="hlink"/>
              </a:buClr>
              <a:buFont typeface="Arial" panose="020B0604020202020204" pitchFamily="34" charset="0"/>
            </a:pPr>
            <a:r>
              <a:rPr lang="zh-CN" altLang="en-US" sz="2400" b="1" u="none" dirty="0" smtClean="0">
                <a:latin typeface="华文彩云" panose="02010800040101010101" pitchFamily="2" charset="-122"/>
              </a:rPr>
              <a:t>去文学书库查找（</a:t>
            </a:r>
            <a:r>
              <a:rPr lang="en-US" altLang="zh-CN" sz="2000" b="1" u="none" dirty="0" smtClean="0">
                <a:latin typeface="新宋体" panose="02010609030101010101" pitchFamily="49" charset="-122"/>
                <a:ea typeface="新宋体" panose="02010609030101010101" pitchFamily="49" charset="-122"/>
              </a:rPr>
              <a:t>I</a:t>
            </a:r>
            <a:r>
              <a:rPr lang="zh-CN" altLang="en-US" sz="2000" b="1" u="none" dirty="0" smtClean="0">
                <a:latin typeface="新宋体" panose="02010609030101010101" pitchFamily="49" charset="-122"/>
                <a:ea typeface="新宋体" panose="02010609030101010101" pitchFamily="49" charset="-122"/>
              </a:rPr>
              <a:t>大类</a:t>
            </a:r>
            <a:r>
              <a:rPr lang="zh-CN" altLang="en-US" sz="2000" b="1" u="none" dirty="0" smtClean="0">
                <a:latin typeface="华文彩云" panose="02010800040101010101" pitchFamily="2" charset="-122"/>
              </a:rPr>
              <a:t>）</a:t>
            </a:r>
            <a:endParaRPr lang="zh-CN" altLang="en-US" sz="2000" b="1" u="none" dirty="0">
              <a:latin typeface="华文彩云" panose="02010800040101010101" pitchFamily="2" charset="-122"/>
            </a:endParaRPr>
          </a:p>
        </p:txBody>
      </p:sp>
      <p:sp>
        <p:nvSpPr>
          <p:cNvPr id="2" name="上箭头 1"/>
          <p:cNvSpPr/>
          <p:nvPr/>
        </p:nvSpPr>
        <p:spPr>
          <a:xfrm rot="-3429230" flipH="1">
            <a:off x="5159368" y="4719164"/>
            <a:ext cx="346075" cy="1547352"/>
          </a:xfrm>
          <a:prstGeom prst="upArrow">
            <a:avLst>
              <a:gd name="adj1" fmla="val 50000"/>
              <a:gd name="adj2" fmla="val 103887"/>
            </a:avLst>
          </a:prstGeom>
          <a:solidFill>
            <a:srgbClr val="00FF00"/>
          </a:solidFill>
          <a:ln w="9525">
            <a:noFill/>
          </a:ln>
        </p:spPr>
        <p:txBody>
          <a:bodyPr vert="eaVert"/>
          <a:lstStyle/>
          <a:p>
            <a:pPr eaLnBrk="0" hangingPunct="0"/>
            <a:endParaRPr lang="zh-CN" altLang="en-US" dirty="0">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3"/>
          <p:cNvSpPr>
            <a:spLocks noGrp="1"/>
          </p:cNvSpPr>
          <p:nvPr>
            <p:ph type="title"/>
          </p:nvPr>
        </p:nvSpPr>
        <p:spPr>
          <a:xfrm>
            <a:off x="521678" y="1117111"/>
            <a:ext cx="4011084" cy="655638"/>
          </a:xfrm>
        </p:spPr>
        <p:txBody>
          <a:bodyPr vert="horz" wrap="square" lIns="91440" tIns="45720" rIns="91440" bIns="45720" anchor="b"/>
          <a:lstStyle/>
          <a:p>
            <a:pPr algn="ctr"/>
            <a:r>
              <a:rPr lang="zh-CN" altLang="en-US" sz="3600" dirty="0">
                <a:solidFill>
                  <a:srgbClr val="FF0000"/>
                </a:solidFill>
                <a:latin typeface="隶书" panose="02010509060101010101" pitchFamily="49" charset="-122"/>
                <a:ea typeface="隶书" panose="02010509060101010101" pitchFamily="49" charset="-122"/>
                <a:cs typeface="宋体" panose="02010600030101010101" pitchFamily="2" charset="-122"/>
              </a:rPr>
              <a:t>图书排架顺序</a:t>
            </a:r>
            <a:endParaRPr lang="zh-CN" altLang="en-US" sz="3600" dirty="0">
              <a:solidFill>
                <a:srgbClr val="FF0000"/>
              </a:solidFill>
              <a:latin typeface="宋体" panose="02010600030101010101" pitchFamily="2" charset="-122"/>
              <a:ea typeface="+mj-ea"/>
              <a:cs typeface="宋体" panose="02010600030101010101" pitchFamily="2" charset="-122"/>
            </a:endParaRPr>
          </a:p>
        </p:txBody>
      </p:sp>
      <p:sp>
        <p:nvSpPr>
          <p:cNvPr id="33795" name="文本占位符 5"/>
          <p:cNvSpPr>
            <a:spLocks noGrp="1"/>
          </p:cNvSpPr>
          <p:nvPr>
            <p:ph type="body" sz="half" idx="2"/>
          </p:nvPr>
        </p:nvSpPr>
        <p:spPr>
          <a:xfrm>
            <a:off x="398584" y="1708275"/>
            <a:ext cx="4973516" cy="4393588"/>
          </a:xfrm>
        </p:spPr>
        <p:txBody>
          <a:bodyPr vert="horz" wrap="square" lIns="91440" tIns="45720" rIns="91440" bIns="45720" anchor="t"/>
          <a:lstStyle/>
          <a:p>
            <a:r>
              <a:rPr lang="zh-CN" altLang="en-US" sz="2600" b="1" dirty="0">
                <a:latin typeface="隶书" panose="02010509060101010101" pitchFamily="49" charset="-122"/>
                <a:ea typeface="隶书" panose="02010509060101010101" pitchFamily="49" charset="-122"/>
                <a:cs typeface="宋体" panose="02010600030101010101" pitchFamily="2" charset="-122"/>
              </a:rPr>
              <a:t>按照索书号排列</a:t>
            </a:r>
            <a:endParaRPr lang="zh-CN" altLang="en-US" sz="2600" b="1" dirty="0">
              <a:latin typeface="隶书" panose="02010509060101010101" pitchFamily="49" charset="-122"/>
              <a:ea typeface="隶书" panose="02010509060101010101" pitchFamily="49" charset="-122"/>
              <a:cs typeface="宋体" panose="02010600030101010101" pitchFamily="2" charset="-122"/>
            </a:endParaRPr>
          </a:p>
          <a:p>
            <a:r>
              <a:rPr lang="en-US" altLang="zh-CN" sz="2600" b="1" dirty="0">
                <a:solidFill>
                  <a:srgbClr val="FF0000"/>
                </a:solidFill>
                <a:latin typeface="隶书" panose="02010509060101010101" pitchFamily="49" charset="-122"/>
                <a:ea typeface="隶书" panose="02010509060101010101" pitchFamily="49" charset="-122"/>
                <a:cs typeface="宋体" panose="02010600030101010101" pitchFamily="2" charset="-122"/>
              </a:rPr>
              <a:t>1.</a:t>
            </a:r>
            <a:r>
              <a:rPr lang="zh-CN" altLang="en-US" sz="2600" b="1" dirty="0">
                <a:solidFill>
                  <a:srgbClr val="FF0000"/>
                </a:solidFill>
                <a:latin typeface="隶书" panose="02010509060101010101" pitchFamily="49" charset="-122"/>
                <a:ea typeface="隶书" panose="02010509060101010101" pitchFamily="49" charset="-122"/>
                <a:cs typeface="宋体" panose="02010600030101010101" pitchFamily="2" charset="-122"/>
              </a:rPr>
              <a:t>首先按</a:t>
            </a:r>
            <a:r>
              <a:rPr lang="zh-CN" altLang="en-US" sz="2600" b="1" dirty="0">
                <a:solidFill>
                  <a:schemeClr val="hlink"/>
                </a:solidFill>
                <a:latin typeface="隶书" panose="02010509060101010101" pitchFamily="49" charset="-122"/>
                <a:ea typeface="隶书" panose="02010509060101010101" pitchFamily="49" charset="-122"/>
                <a:cs typeface="宋体" panose="02010600030101010101" pitchFamily="2" charset="-122"/>
              </a:rPr>
              <a:t>图书分类</a:t>
            </a:r>
            <a:r>
              <a:rPr lang="zh-CN" altLang="en-US" sz="2600" b="1" dirty="0">
                <a:solidFill>
                  <a:srgbClr val="FF0000"/>
                </a:solidFill>
                <a:latin typeface="隶书" panose="02010509060101010101" pitchFamily="49" charset="-122"/>
                <a:ea typeface="隶书" panose="02010509060101010101" pitchFamily="49" charset="-122"/>
                <a:cs typeface="宋体" panose="02010600030101010101" pitchFamily="2" charset="-122"/>
              </a:rPr>
              <a:t>字母的先后顺序</a:t>
            </a:r>
            <a:r>
              <a:rPr lang="en-US" altLang="zh-CN" sz="2600" b="1" dirty="0">
                <a:solidFill>
                  <a:srgbClr val="FF0000"/>
                </a:solidFill>
                <a:latin typeface="隶书" panose="02010509060101010101" pitchFamily="49" charset="-122"/>
                <a:ea typeface="隶书" panose="02010509060101010101" pitchFamily="49" charset="-122"/>
                <a:cs typeface="宋体" panose="02010600030101010101" pitchFamily="2" charset="-122"/>
              </a:rPr>
              <a:t>.</a:t>
            </a:r>
            <a:r>
              <a:rPr lang="en-US" altLang="zh-CN" sz="3200" b="1" dirty="0">
                <a:solidFill>
                  <a:srgbClr val="FF0000"/>
                </a:solidFill>
                <a:latin typeface="隶书" panose="02010509060101010101" pitchFamily="49" charset="-122"/>
                <a:ea typeface="隶书" panose="02010509060101010101" pitchFamily="49" charset="-122"/>
                <a:cs typeface="宋体" panose="02010600030101010101" pitchFamily="2" charset="-122"/>
              </a:rPr>
              <a:t>A-Z</a:t>
            </a:r>
            <a:endParaRPr lang="zh-CN" altLang="en-US" sz="3200" b="1" dirty="0">
              <a:solidFill>
                <a:srgbClr val="FF0000"/>
              </a:solidFill>
              <a:latin typeface="隶书" panose="02010509060101010101" pitchFamily="49" charset="-122"/>
              <a:ea typeface="隶书" panose="02010509060101010101" pitchFamily="49" charset="-122"/>
              <a:cs typeface="宋体" panose="02010600030101010101" pitchFamily="2" charset="-122"/>
            </a:endParaRPr>
          </a:p>
          <a:p>
            <a:r>
              <a:rPr lang="en-US" altLang="zh-CN" sz="2600" b="1" dirty="0">
                <a:latin typeface="隶书" panose="02010509060101010101" pitchFamily="49" charset="-122"/>
                <a:ea typeface="隶书" panose="02010509060101010101" pitchFamily="49" charset="-122"/>
                <a:cs typeface="宋体" panose="02010600030101010101" pitchFamily="2" charset="-122"/>
              </a:rPr>
              <a:t>2.</a:t>
            </a:r>
            <a:r>
              <a:rPr lang="zh-CN" altLang="en-US" sz="2600" b="1" dirty="0">
                <a:latin typeface="隶书" panose="02010509060101010101" pitchFamily="49" charset="-122"/>
                <a:ea typeface="隶书" panose="02010509060101010101" pitchFamily="49" charset="-122"/>
                <a:cs typeface="宋体" panose="02010600030101010101" pitchFamily="2" charset="-122"/>
              </a:rPr>
              <a:t>分类字母相同，则看</a:t>
            </a:r>
            <a:r>
              <a:rPr lang="zh-CN" altLang="en-US" sz="2600" b="1" dirty="0">
                <a:solidFill>
                  <a:schemeClr val="hlink"/>
                </a:solidFill>
                <a:latin typeface="隶书" panose="02010509060101010101" pitchFamily="49" charset="-122"/>
                <a:ea typeface="隶书" panose="02010509060101010101" pitchFamily="49" charset="-122"/>
                <a:cs typeface="宋体" panose="02010600030101010101" pitchFamily="2" charset="-122"/>
              </a:rPr>
              <a:t>分类号</a:t>
            </a:r>
            <a:r>
              <a:rPr lang="zh-CN" altLang="en-US" sz="2600" b="1" dirty="0">
                <a:latin typeface="隶书" panose="02010509060101010101" pitchFamily="49" charset="-122"/>
                <a:ea typeface="隶书" panose="02010509060101010101" pitchFamily="49" charset="-122"/>
                <a:cs typeface="宋体" panose="02010600030101010101" pitchFamily="2" charset="-122"/>
              </a:rPr>
              <a:t>字母后的</a:t>
            </a:r>
            <a:r>
              <a:rPr lang="zh-CN" altLang="en-US" sz="2600" b="1" dirty="0">
                <a:solidFill>
                  <a:schemeClr val="hlink"/>
                </a:solidFill>
                <a:latin typeface="隶书" panose="02010509060101010101" pitchFamily="49" charset="-122"/>
                <a:ea typeface="隶书" panose="02010509060101010101" pitchFamily="49" charset="-122"/>
                <a:cs typeface="宋体" panose="02010600030101010101" pitchFamily="2" charset="-122"/>
              </a:rPr>
              <a:t>数字的大小</a:t>
            </a:r>
            <a:r>
              <a:rPr lang="zh-CN" altLang="en-US" sz="2600" b="1" dirty="0">
                <a:latin typeface="隶书" panose="02010509060101010101" pitchFamily="49" charset="-122"/>
                <a:ea typeface="隶书" panose="02010509060101010101" pitchFamily="49" charset="-122"/>
                <a:cs typeface="宋体" panose="02010600030101010101" pitchFamily="2" charset="-122"/>
              </a:rPr>
              <a:t>，从小到大排序；</a:t>
            </a:r>
            <a:endParaRPr lang="zh-CN" altLang="en-US" sz="2600" b="1" dirty="0">
              <a:latin typeface="隶书" panose="02010509060101010101" pitchFamily="49" charset="-122"/>
              <a:ea typeface="隶书" panose="02010509060101010101" pitchFamily="49" charset="-122"/>
              <a:cs typeface="宋体" panose="02010600030101010101" pitchFamily="2" charset="-122"/>
            </a:endParaRPr>
          </a:p>
          <a:p>
            <a:r>
              <a:rPr lang="en-US" altLang="zh-CN" sz="2600" b="1" dirty="0">
                <a:solidFill>
                  <a:srgbClr val="FF0000"/>
                </a:solidFill>
                <a:latin typeface="隶书" panose="02010509060101010101" pitchFamily="49" charset="-122"/>
                <a:ea typeface="隶书" panose="02010509060101010101" pitchFamily="49" charset="-122"/>
                <a:cs typeface="宋体" panose="02010600030101010101" pitchFamily="2" charset="-122"/>
              </a:rPr>
              <a:t>3.</a:t>
            </a:r>
            <a:r>
              <a:rPr lang="zh-CN" altLang="en-US" sz="2600" b="1" dirty="0">
                <a:solidFill>
                  <a:srgbClr val="FF0000"/>
                </a:solidFill>
                <a:latin typeface="隶书" panose="02010509060101010101" pitchFamily="49" charset="-122"/>
                <a:ea typeface="隶书" panose="02010509060101010101" pitchFamily="49" charset="-122"/>
                <a:cs typeface="宋体" panose="02010600030101010101" pitchFamily="2" charset="-122"/>
              </a:rPr>
              <a:t>分类号相同，则按种次号按从小到大排序；</a:t>
            </a:r>
            <a:endParaRPr lang="zh-CN" altLang="en-US" sz="2600" b="1" dirty="0">
              <a:solidFill>
                <a:srgbClr val="FF0000"/>
              </a:solidFill>
              <a:latin typeface="隶书" panose="02010509060101010101" pitchFamily="49" charset="-122"/>
              <a:ea typeface="隶书" panose="02010509060101010101" pitchFamily="49" charset="-122"/>
              <a:cs typeface="宋体" panose="02010600030101010101" pitchFamily="2" charset="-122"/>
            </a:endParaRPr>
          </a:p>
          <a:p>
            <a:r>
              <a:rPr lang="zh-CN" altLang="en-US" sz="2600" b="1" dirty="0">
                <a:latin typeface="隶书" panose="02010509060101010101" pitchFamily="49" charset="-122"/>
                <a:ea typeface="隶书" panose="02010509060101010101" pitchFamily="49" charset="-122"/>
                <a:cs typeface="宋体" panose="02010600030101010101" pitchFamily="2" charset="-122"/>
              </a:rPr>
              <a:t>在书架排列顺序：从左到右，从上到下（如图箭头</a:t>
            </a:r>
            <a:r>
              <a:rPr lang="zh-CN" altLang="en-US" sz="2600" dirty="0">
                <a:latin typeface="隶书" panose="02010509060101010101" pitchFamily="49" charset="-122"/>
                <a:ea typeface="隶书" panose="02010509060101010101" pitchFamily="49" charset="-122"/>
                <a:cs typeface="宋体" panose="02010600030101010101" pitchFamily="2" charset="-122"/>
              </a:rPr>
              <a:t>） </a:t>
            </a:r>
            <a:endParaRPr lang="zh-CN" altLang="en-US" sz="2600" dirty="0">
              <a:latin typeface="隶书" panose="02010509060101010101" pitchFamily="49" charset="-122"/>
              <a:ea typeface="隶书" panose="02010509060101010101" pitchFamily="49" charset="-122"/>
              <a:cs typeface="宋体" panose="02010600030101010101" pitchFamily="2" charset="-122"/>
            </a:endParaRPr>
          </a:p>
          <a:p>
            <a:endParaRPr lang="zh-CN" altLang="en-US" sz="2400" dirty="0">
              <a:latin typeface="宋体" panose="02010600030101010101" pitchFamily="2" charset="-122"/>
              <a:ea typeface="+mn-ea"/>
              <a:cs typeface="宋体" panose="02010600030101010101" pitchFamily="2" charset="-122"/>
            </a:endParaRPr>
          </a:p>
        </p:txBody>
      </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8" name="直接连接符 17"/>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8"/>
          <p:cNvGrpSpPr>
            <a:grpSpLocks noGrp="1"/>
          </p:cNvGrpSpPr>
          <p:nvPr/>
        </p:nvGrpSpPr>
        <p:grpSpPr>
          <a:xfrm>
            <a:off x="5703277" y="785812"/>
            <a:ext cx="6096000" cy="6072188"/>
            <a:chOff x="0" y="0"/>
            <a:chExt cx="5760" cy="4320"/>
          </a:xfrm>
        </p:grpSpPr>
        <p:pic>
          <p:nvPicPr>
            <p:cNvPr id="33797" name="Picture 19"/>
            <p:cNvPicPr>
              <a:picLocks noChangeAspect="1"/>
            </p:cNvPicPr>
            <p:nvPr/>
          </p:nvPicPr>
          <p:blipFill>
            <a:blip r:embed="rId2"/>
            <a:stretch>
              <a:fillRect/>
            </a:stretch>
          </p:blipFill>
          <p:spPr>
            <a:xfrm>
              <a:off x="0" y="0"/>
              <a:ext cx="5760" cy="4320"/>
            </a:xfrm>
            <a:prstGeom prst="rect">
              <a:avLst/>
            </a:prstGeom>
            <a:noFill/>
            <a:ln w="9525">
              <a:noFill/>
            </a:ln>
          </p:spPr>
        </p:pic>
        <p:sp>
          <p:nvSpPr>
            <p:cNvPr id="33798" name="Freeform 20"/>
            <p:cNvSpPr/>
            <p:nvPr/>
          </p:nvSpPr>
          <p:spPr>
            <a:xfrm>
              <a:off x="748" y="577"/>
              <a:ext cx="4536" cy="3743"/>
            </a:xfrm>
            <a:custGeom>
              <a:avLst/>
              <a:gdLst>
                <a:gd name="txL" fmla="*/ 0 w 4536"/>
                <a:gd name="txT" fmla="*/ 0 h 3743"/>
                <a:gd name="txR" fmla="*/ 4536 w 4536"/>
                <a:gd name="txB" fmla="*/ 3743 h 3743"/>
              </a:gdLst>
              <a:ahLst/>
              <a:cxnLst>
                <a:cxn ang="0">
                  <a:pos x="244" y="0"/>
                </a:cxn>
                <a:cxn ang="0">
                  <a:pos x="1812" y="0"/>
                </a:cxn>
                <a:cxn ang="0">
                  <a:pos x="45" y="840"/>
                </a:cxn>
                <a:cxn ang="0">
                  <a:pos x="1678" y="885"/>
                </a:cxn>
                <a:cxn ang="0">
                  <a:pos x="91" y="1565"/>
                </a:cxn>
                <a:cxn ang="0">
                  <a:pos x="1724" y="1701"/>
                </a:cxn>
                <a:cxn ang="0">
                  <a:pos x="91" y="2336"/>
                </a:cxn>
                <a:cxn ang="0">
                  <a:pos x="1497" y="2518"/>
                </a:cxn>
                <a:cxn ang="0">
                  <a:pos x="0" y="3153"/>
                </a:cxn>
                <a:cxn ang="0">
                  <a:pos x="1678" y="3470"/>
                </a:cxn>
                <a:cxn ang="0">
                  <a:pos x="2087" y="68"/>
                </a:cxn>
                <a:cxn ang="0">
                  <a:pos x="4536" y="114"/>
                </a:cxn>
                <a:cxn ang="0">
                  <a:pos x="2177" y="930"/>
                </a:cxn>
                <a:cxn ang="0">
                  <a:pos x="4445" y="1066"/>
                </a:cxn>
                <a:cxn ang="0">
                  <a:pos x="2132" y="1837"/>
                </a:cxn>
                <a:cxn ang="0">
                  <a:pos x="4309" y="1974"/>
                </a:cxn>
                <a:cxn ang="0">
                  <a:pos x="2132" y="2699"/>
                </a:cxn>
                <a:cxn ang="0">
                  <a:pos x="4309" y="2926"/>
                </a:cxn>
                <a:cxn ang="0">
                  <a:pos x="2087" y="3516"/>
                </a:cxn>
                <a:cxn ang="0">
                  <a:pos x="3538" y="3743"/>
                </a:cxn>
              </a:cxnLst>
              <a:rect l="txL" t="txT" r="txR" b="txB"/>
              <a:pathLst>
                <a:path w="4536" h="3743">
                  <a:moveTo>
                    <a:pt x="244" y="0"/>
                  </a:moveTo>
                  <a:cubicBezTo>
                    <a:pt x="767" y="0"/>
                    <a:pt x="1289" y="0"/>
                    <a:pt x="1812" y="0"/>
                  </a:cubicBezTo>
                  <a:lnTo>
                    <a:pt x="45" y="840"/>
                  </a:lnTo>
                  <a:lnTo>
                    <a:pt x="1678" y="885"/>
                  </a:lnTo>
                  <a:lnTo>
                    <a:pt x="91" y="1565"/>
                  </a:lnTo>
                  <a:lnTo>
                    <a:pt x="1724" y="1701"/>
                  </a:lnTo>
                  <a:lnTo>
                    <a:pt x="91" y="2336"/>
                  </a:lnTo>
                  <a:lnTo>
                    <a:pt x="1497" y="2518"/>
                  </a:lnTo>
                  <a:lnTo>
                    <a:pt x="0" y="3153"/>
                  </a:lnTo>
                  <a:lnTo>
                    <a:pt x="1678" y="3470"/>
                  </a:lnTo>
                  <a:lnTo>
                    <a:pt x="2087" y="68"/>
                  </a:lnTo>
                  <a:lnTo>
                    <a:pt x="4536" y="114"/>
                  </a:lnTo>
                  <a:lnTo>
                    <a:pt x="2177" y="930"/>
                  </a:lnTo>
                  <a:lnTo>
                    <a:pt x="4445" y="1066"/>
                  </a:lnTo>
                  <a:lnTo>
                    <a:pt x="2132" y="1837"/>
                  </a:lnTo>
                  <a:lnTo>
                    <a:pt x="4309" y="1974"/>
                  </a:lnTo>
                  <a:lnTo>
                    <a:pt x="2132" y="2699"/>
                  </a:lnTo>
                  <a:lnTo>
                    <a:pt x="4309" y="2926"/>
                  </a:lnTo>
                  <a:lnTo>
                    <a:pt x="2087" y="3516"/>
                  </a:lnTo>
                  <a:lnTo>
                    <a:pt x="3538" y="3743"/>
                  </a:lnTo>
                </a:path>
              </a:pathLst>
            </a:custGeom>
            <a:noFill/>
            <a:ln w="57150" cap="flat" cmpd="sng">
              <a:solidFill>
                <a:srgbClr val="FFFF00"/>
              </a:solidFill>
              <a:prstDash val="sysDot"/>
              <a:round/>
              <a:headEnd type="none" w="med" len="med"/>
              <a:tailEnd type="arrow" w="med" len="med"/>
            </a:ln>
          </p:spPr>
          <p:txBody>
            <a:bodyPr/>
            <a:lstStyle/>
            <a:p>
              <a:endParaRPr lang="zh-CN" altLang="en-US" dirty="0">
                <a:latin typeface="Calibri" panose="020F0502020204030204" pitchFamily="34" charset="0"/>
              </a:endParaRPr>
            </a:p>
          </p:txBody>
        </p:sp>
        <p:sp>
          <p:nvSpPr>
            <p:cNvPr id="33799" name="Line 21"/>
            <p:cNvSpPr/>
            <p:nvPr/>
          </p:nvSpPr>
          <p:spPr>
            <a:xfrm>
              <a:off x="1247" y="572"/>
              <a:ext cx="635" cy="0"/>
            </a:xfrm>
            <a:prstGeom prst="line">
              <a:avLst/>
            </a:prstGeom>
            <a:ln w="76200" cap="flat" cmpd="sng">
              <a:solidFill>
                <a:srgbClr val="FFFF00"/>
              </a:solidFill>
              <a:prstDash val="solid"/>
              <a:headEnd type="none" w="med" len="med"/>
              <a:tailEnd type="triangle" w="med" len="med"/>
            </a:ln>
          </p:spPr>
        </p:sp>
        <p:sp>
          <p:nvSpPr>
            <p:cNvPr id="33800" name="Line 22"/>
            <p:cNvSpPr/>
            <p:nvPr/>
          </p:nvSpPr>
          <p:spPr>
            <a:xfrm>
              <a:off x="1383" y="1434"/>
              <a:ext cx="635" cy="0"/>
            </a:xfrm>
            <a:prstGeom prst="line">
              <a:avLst/>
            </a:prstGeom>
            <a:ln w="76200" cap="flat" cmpd="sng">
              <a:solidFill>
                <a:srgbClr val="FFFF00"/>
              </a:solidFill>
              <a:prstDash val="solid"/>
              <a:headEnd type="none" w="med" len="med"/>
              <a:tailEnd type="triangle" w="med" len="med"/>
            </a:ln>
          </p:spPr>
        </p:sp>
        <p:sp>
          <p:nvSpPr>
            <p:cNvPr id="33801" name="Line 23"/>
            <p:cNvSpPr/>
            <p:nvPr/>
          </p:nvSpPr>
          <p:spPr>
            <a:xfrm>
              <a:off x="1292" y="2205"/>
              <a:ext cx="635" cy="0"/>
            </a:xfrm>
            <a:prstGeom prst="line">
              <a:avLst/>
            </a:prstGeom>
            <a:ln w="76200" cap="flat" cmpd="sng">
              <a:solidFill>
                <a:srgbClr val="FFFF00"/>
              </a:solidFill>
              <a:prstDash val="solid"/>
              <a:headEnd type="none" w="med" len="med"/>
              <a:tailEnd type="triangle" w="med" len="med"/>
            </a:ln>
          </p:spPr>
        </p:sp>
        <p:sp>
          <p:nvSpPr>
            <p:cNvPr id="33802" name="Line 24"/>
            <p:cNvSpPr/>
            <p:nvPr/>
          </p:nvSpPr>
          <p:spPr>
            <a:xfrm>
              <a:off x="1247" y="2976"/>
              <a:ext cx="635" cy="0"/>
            </a:xfrm>
            <a:prstGeom prst="line">
              <a:avLst/>
            </a:prstGeom>
            <a:ln w="76200" cap="flat" cmpd="sng">
              <a:solidFill>
                <a:srgbClr val="FFFF00"/>
              </a:solidFill>
              <a:prstDash val="solid"/>
              <a:headEnd type="none" w="med" len="med"/>
              <a:tailEnd type="triangle" w="med" len="med"/>
            </a:ln>
          </p:spPr>
        </p:sp>
        <p:sp>
          <p:nvSpPr>
            <p:cNvPr id="33803" name="Line 25"/>
            <p:cNvSpPr/>
            <p:nvPr/>
          </p:nvSpPr>
          <p:spPr>
            <a:xfrm>
              <a:off x="1202" y="3838"/>
              <a:ext cx="635" cy="0"/>
            </a:xfrm>
            <a:prstGeom prst="line">
              <a:avLst/>
            </a:prstGeom>
            <a:ln w="76200" cap="flat" cmpd="sng">
              <a:solidFill>
                <a:srgbClr val="FFFF00"/>
              </a:solidFill>
              <a:prstDash val="solid"/>
              <a:headEnd type="none" w="med" len="med"/>
              <a:tailEnd type="triangle" w="med" len="med"/>
            </a:ln>
          </p:spPr>
        </p:sp>
        <p:sp>
          <p:nvSpPr>
            <p:cNvPr id="33804" name="Line 26"/>
            <p:cNvSpPr/>
            <p:nvPr/>
          </p:nvSpPr>
          <p:spPr>
            <a:xfrm>
              <a:off x="3651" y="663"/>
              <a:ext cx="635" cy="0"/>
            </a:xfrm>
            <a:prstGeom prst="line">
              <a:avLst/>
            </a:prstGeom>
            <a:ln w="76200" cap="flat" cmpd="sng">
              <a:solidFill>
                <a:srgbClr val="FFFF00"/>
              </a:solidFill>
              <a:prstDash val="solid"/>
              <a:headEnd type="none" w="med" len="med"/>
              <a:tailEnd type="triangle" w="med" len="med"/>
            </a:ln>
          </p:spPr>
        </p:sp>
        <p:sp>
          <p:nvSpPr>
            <p:cNvPr id="33805" name="Line 27"/>
            <p:cNvSpPr/>
            <p:nvPr/>
          </p:nvSpPr>
          <p:spPr>
            <a:xfrm>
              <a:off x="3515" y="1570"/>
              <a:ext cx="635" cy="0"/>
            </a:xfrm>
            <a:prstGeom prst="line">
              <a:avLst/>
            </a:prstGeom>
            <a:ln w="76200" cap="flat" cmpd="sng">
              <a:solidFill>
                <a:srgbClr val="FFFF00"/>
              </a:solidFill>
              <a:prstDash val="solid"/>
              <a:headEnd type="none" w="med" len="med"/>
              <a:tailEnd type="triangle" w="med" len="med"/>
            </a:ln>
          </p:spPr>
        </p:sp>
        <p:sp>
          <p:nvSpPr>
            <p:cNvPr id="33806" name="Line 28"/>
            <p:cNvSpPr/>
            <p:nvPr/>
          </p:nvSpPr>
          <p:spPr>
            <a:xfrm>
              <a:off x="3470" y="2478"/>
              <a:ext cx="635" cy="0"/>
            </a:xfrm>
            <a:prstGeom prst="line">
              <a:avLst/>
            </a:prstGeom>
            <a:ln w="76200" cap="flat" cmpd="sng">
              <a:solidFill>
                <a:srgbClr val="FFFF00"/>
              </a:solidFill>
              <a:prstDash val="solid"/>
              <a:headEnd type="none" w="med" len="med"/>
              <a:tailEnd type="triangle" w="med" len="med"/>
            </a:ln>
          </p:spPr>
        </p:sp>
        <p:sp>
          <p:nvSpPr>
            <p:cNvPr id="33807" name="Line 29"/>
            <p:cNvSpPr/>
            <p:nvPr/>
          </p:nvSpPr>
          <p:spPr>
            <a:xfrm>
              <a:off x="3651" y="3385"/>
              <a:ext cx="635" cy="0"/>
            </a:xfrm>
            <a:prstGeom prst="line">
              <a:avLst/>
            </a:prstGeom>
            <a:ln w="76200" cap="flat" cmpd="sng">
              <a:solidFill>
                <a:srgbClr val="FFFF00"/>
              </a:solidFill>
              <a:prstDash val="solid"/>
              <a:headEnd type="none" w="med" len="med"/>
              <a:tailEnd type="triangle" w="med" len="med"/>
            </a:ln>
          </p:spPr>
        </p:sp>
        <p:sp>
          <p:nvSpPr>
            <p:cNvPr id="33808" name="Line 30"/>
            <p:cNvSpPr/>
            <p:nvPr/>
          </p:nvSpPr>
          <p:spPr>
            <a:xfrm flipV="1">
              <a:off x="2608" y="1797"/>
              <a:ext cx="91" cy="907"/>
            </a:xfrm>
            <a:prstGeom prst="line">
              <a:avLst/>
            </a:prstGeom>
            <a:ln w="76200" cap="flat" cmpd="sng">
              <a:solidFill>
                <a:srgbClr val="FFFF00"/>
              </a:solidFill>
              <a:prstDash val="solid"/>
              <a:headEnd type="none" w="med" len="med"/>
              <a:tailEnd type="triangle" w="med" len="med"/>
            </a:ln>
          </p:spPr>
        </p:sp>
      </p:grpSp>
      <p:sp>
        <p:nvSpPr>
          <p:cNvPr id="19" name="Rectangle 3"/>
          <p:cNvSpPr/>
          <p:nvPr/>
        </p:nvSpPr>
        <p:spPr>
          <a:xfrm>
            <a:off x="1899139" y="131884"/>
            <a:ext cx="8396653" cy="905607"/>
          </a:xfrm>
          <a:prstGeom prst="rect">
            <a:avLst/>
          </a:prstGeom>
          <a:noFill/>
          <a:ln w="9525">
            <a:noFill/>
          </a:ln>
        </p:spPr>
        <p:txBody>
          <a:bodyPr anchor="ct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图书查询</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1"/>
          <a:stretch>
            <a:fillRect/>
          </a:stretch>
        </p:blipFill>
        <p:spPr>
          <a:xfrm>
            <a:off x="16933" y="12700"/>
            <a:ext cx="12192000" cy="6858000"/>
          </a:xfrm>
          <a:prstGeom prst="rect">
            <a:avLst/>
          </a:prstGeom>
          <a:noFill/>
          <a:ln w="9525">
            <a:noFill/>
          </a:ln>
        </p:spPr>
      </p:pic>
      <p:sp>
        <p:nvSpPr>
          <p:cNvPr id="34819" name="Line 3"/>
          <p:cNvSpPr/>
          <p:nvPr/>
        </p:nvSpPr>
        <p:spPr>
          <a:xfrm>
            <a:off x="2063751" y="1628775"/>
            <a:ext cx="768349" cy="0"/>
          </a:xfrm>
          <a:prstGeom prst="line">
            <a:avLst/>
          </a:prstGeom>
          <a:ln w="76200" cap="flat" cmpd="sng">
            <a:solidFill>
              <a:srgbClr val="FFFF00"/>
            </a:solidFill>
            <a:prstDash val="solid"/>
            <a:headEnd type="none" w="med" len="med"/>
            <a:tailEnd type="triangle" w="med" len="med"/>
          </a:ln>
        </p:spPr>
      </p:sp>
      <p:sp>
        <p:nvSpPr>
          <p:cNvPr id="34820" name="Text Box 4"/>
          <p:cNvSpPr txBox="1"/>
          <p:nvPr/>
        </p:nvSpPr>
        <p:spPr>
          <a:xfrm>
            <a:off x="1007533" y="1323976"/>
            <a:ext cx="902811" cy="523220"/>
          </a:xfrm>
          <a:prstGeom prst="rect">
            <a:avLst/>
          </a:prstGeom>
          <a:noFill/>
          <a:ln w="9525">
            <a:noFill/>
          </a:ln>
        </p:spPr>
        <p:txBody>
          <a:bodyPr wrap="none">
            <a:spAutoFit/>
          </a:bodyPr>
          <a:lstStyle/>
          <a:p>
            <a:r>
              <a:rPr lang="zh-CN" altLang="en-US" sz="2800" u="none" dirty="0">
                <a:solidFill>
                  <a:srgbClr val="800000"/>
                </a:solidFill>
                <a:latin typeface="Calibri" panose="020F0502020204030204" pitchFamily="34" charset="0"/>
                <a:ea typeface="隶书" panose="02010509060101010101" pitchFamily="49" charset="-122"/>
              </a:rPr>
              <a:t>开头</a:t>
            </a:r>
            <a:endParaRPr lang="zh-CN" altLang="en-US" sz="2800" u="none" dirty="0">
              <a:solidFill>
                <a:srgbClr val="800000"/>
              </a:solidFill>
              <a:latin typeface="Calibri" panose="020F0502020204030204" pitchFamily="34" charset="0"/>
              <a:ea typeface="隶书" panose="02010509060101010101" pitchFamily="49" charset="-122"/>
            </a:endParaRPr>
          </a:p>
        </p:txBody>
      </p:sp>
      <p:sp>
        <p:nvSpPr>
          <p:cNvPr id="34821" name="Freeform 5"/>
          <p:cNvSpPr/>
          <p:nvPr/>
        </p:nvSpPr>
        <p:spPr>
          <a:xfrm>
            <a:off x="5422901" y="1268413"/>
            <a:ext cx="4610100" cy="5473700"/>
          </a:xfrm>
          <a:custGeom>
            <a:avLst/>
            <a:gdLst>
              <a:gd name="txL" fmla="*/ 0 w 2178"/>
              <a:gd name="txT" fmla="*/ 0 h 3448"/>
              <a:gd name="txR" fmla="*/ 2178 w 2178"/>
              <a:gd name="txB" fmla="*/ 3448 h 3448"/>
            </a:gdLst>
            <a:ahLst/>
            <a:cxnLst>
              <a:cxn ang="0">
                <a:pos x="0" y="4824413"/>
              </a:cxn>
              <a:cxn ang="0">
                <a:pos x="649287" y="5473700"/>
              </a:cxn>
              <a:cxn ang="0">
                <a:pos x="2449512" y="5400675"/>
              </a:cxn>
              <a:cxn ang="0">
                <a:pos x="3457575" y="0"/>
              </a:cxn>
            </a:cxnLst>
            <a:rect l="txL" t="txT" r="txR" b="txB"/>
            <a:pathLst>
              <a:path w="2178" h="3448">
                <a:moveTo>
                  <a:pt x="0" y="3039"/>
                </a:moveTo>
                <a:lnTo>
                  <a:pt x="409" y="3448"/>
                </a:lnTo>
                <a:lnTo>
                  <a:pt x="1543" y="3402"/>
                </a:lnTo>
                <a:lnTo>
                  <a:pt x="2178" y="0"/>
                </a:lnTo>
              </a:path>
            </a:pathLst>
          </a:custGeom>
          <a:noFill/>
          <a:ln w="76200" cap="flat" cmpd="sng">
            <a:solidFill>
              <a:srgbClr val="FFFF00"/>
            </a:solidFill>
            <a:prstDash val="solid"/>
            <a:round/>
            <a:headEnd type="none" w="med" len="med"/>
            <a:tailEnd type="triangle" w="med" len="med"/>
          </a:ln>
        </p:spPr>
        <p:txBody>
          <a:bodyPr/>
          <a:lstStyle/>
          <a:p>
            <a:endParaRPr lang="zh-CN" altLang="en-US" dirty="0">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淘宝网chenying0907出品 4"/>
          <p:cNvSpPr txBox="1"/>
          <p:nvPr/>
        </p:nvSpPr>
        <p:spPr>
          <a:xfrm>
            <a:off x="2168165" y="264321"/>
            <a:ext cx="5630612"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图书借阅</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7" name="右箭头 6"/>
          <p:cNvSpPr/>
          <p:nvPr/>
        </p:nvSpPr>
        <p:spPr>
          <a:xfrm>
            <a:off x="1531685" y="3676650"/>
            <a:ext cx="10060240" cy="266700"/>
          </a:xfrm>
          <a:prstGeom prst="rightArrow">
            <a:avLst>
              <a:gd name="adj1" fmla="val 50000"/>
              <a:gd name="adj2" fmla="val 185714"/>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淘宝网chenying0907出品 7"/>
          <p:cNvSpPr/>
          <p:nvPr/>
        </p:nvSpPr>
        <p:spPr>
          <a:xfrm>
            <a:off x="1240262" y="3745161"/>
            <a:ext cx="144000" cy="129675"/>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907709" y="3745161"/>
            <a:ext cx="180000" cy="129675"/>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淘宝网chenying0907出品 9"/>
          <p:cNvSpPr/>
          <p:nvPr/>
        </p:nvSpPr>
        <p:spPr>
          <a:xfrm>
            <a:off x="539156" y="3745161"/>
            <a:ext cx="216000" cy="129675"/>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p:nvSpPr>
        <p:spPr>
          <a:xfrm>
            <a:off x="1800791" y="3449998"/>
            <a:ext cx="720000" cy="720000"/>
          </a:xfrm>
          <a:prstGeom prst="diamond">
            <a:avLst/>
          </a:prstGeom>
          <a:gradFill>
            <a:gsLst>
              <a:gs pos="0">
                <a:schemeClr val="accent1">
                  <a:lumMod val="75000"/>
                </a:schemeClr>
              </a:gs>
              <a:gs pos="100000">
                <a:schemeClr val="bg1"/>
              </a:gs>
            </a:gsLst>
            <a:lin ang="2700000" scaled="0"/>
          </a:gradFill>
          <a:ln w="38100">
            <a:gradFill>
              <a:gsLst>
                <a:gs pos="0">
                  <a:schemeClr val="accent1">
                    <a:lumMod val="75000"/>
                  </a:schemeClr>
                </a:gs>
                <a:gs pos="100000">
                  <a:schemeClr val="bg1"/>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1</a:t>
            </a:r>
            <a:endParaRPr lang="zh-CN" altLang="en-US" sz="2400" dirty="0">
              <a:solidFill>
                <a:schemeClr val="tx1"/>
              </a:solidFill>
            </a:endParaRPr>
          </a:p>
        </p:txBody>
      </p:sp>
      <p:sp>
        <p:nvSpPr>
          <p:cNvPr id="12" name="菱形 11"/>
          <p:cNvSpPr/>
          <p:nvPr/>
        </p:nvSpPr>
        <p:spPr>
          <a:xfrm>
            <a:off x="3297320" y="3449998"/>
            <a:ext cx="720000" cy="720000"/>
          </a:xfrm>
          <a:prstGeom prst="diamond">
            <a:avLst/>
          </a:prstGeom>
          <a:gradFill>
            <a:gsLst>
              <a:gs pos="0">
                <a:schemeClr val="accent1">
                  <a:lumMod val="75000"/>
                </a:schemeClr>
              </a:gs>
              <a:gs pos="100000">
                <a:schemeClr val="bg1"/>
              </a:gs>
            </a:gsLst>
            <a:lin ang="2700000" scaled="0"/>
          </a:gradFill>
          <a:ln w="38100">
            <a:gradFill>
              <a:gsLst>
                <a:gs pos="0">
                  <a:schemeClr val="accent1">
                    <a:lumMod val="75000"/>
                  </a:schemeClr>
                </a:gs>
                <a:gs pos="100000">
                  <a:schemeClr val="bg1"/>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2</a:t>
            </a:r>
            <a:endParaRPr lang="zh-CN" altLang="en-US" sz="2400" dirty="0">
              <a:solidFill>
                <a:schemeClr val="tx1"/>
              </a:solidFill>
            </a:endParaRPr>
          </a:p>
        </p:txBody>
      </p:sp>
      <p:sp>
        <p:nvSpPr>
          <p:cNvPr id="13" name="菱形 12"/>
          <p:cNvSpPr/>
          <p:nvPr/>
        </p:nvSpPr>
        <p:spPr>
          <a:xfrm>
            <a:off x="4793849" y="3449998"/>
            <a:ext cx="720000" cy="720000"/>
          </a:xfrm>
          <a:prstGeom prst="diamond">
            <a:avLst/>
          </a:prstGeom>
          <a:gradFill>
            <a:gsLst>
              <a:gs pos="0">
                <a:schemeClr val="accent1">
                  <a:lumMod val="75000"/>
                </a:schemeClr>
              </a:gs>
              <a:gs pos="100000">
                <a:schemeClr val="bg1"/>
              </a:gs>
            </a:gsLst>
            <a:lin ang="2700000" scaled="0"/>
          </a:gradFill>
          <a:ln w="38100">
            <a:gradFill>
              <a:gsLst>
                <a:gs pos="0">
                  <a:schemeClr val="accent1">
                    <a:lumMod val="75000"/>
                  </a:schemeClr>
                </a:gs>
                <a:gs pos="100000">
                  <a:schemeClr val="bg1"/>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rPr>
              <a:t>2</a:t>
            </a:r>
            <a:endParaRPr lang="zh-CN" altLang="en-US" sz="2400" dirty="0">
              <a:solidFill>
                <a:schemeClr val="tx1"/>
              </a:solidFill>
            </a:endParaRPr>
          </a:p>
        </p:txBody>
      </p:sp>
      <p:sp>
        <p:nvSpPr>
          <p:cNvPr id="14" name="菱形 13"/>
          <p:cNvSpPr/>
          <p:nvPr/>
        </p:nvSpPr>
        <p:spPr>
          <a:xfrm>
            <a:off x="6290378" y="3449998"/>
            <a:ext cx="720000" cy="720000"/>
          </a:xfrm>
          <a:prstGeom prst="diamond">
            <a:avLst/>
          </a:prstGeom>
          <a:gradFill>
            <a:gsLst>
              <a:gs pos="0">
                <a:schemeClr val="accent1">
                  <a:lumMod val="75000"/>
                </a:schemeClr>
              </a:gs>
              <a:gs pos="100000">
                <a:schemeClr val="bg1"/>
              </a:gs>
            </a:gsLst>
            <a:lin ang="2700000" scaled="0"/>
          </a:gradFill>
          <a:ln w="38100">
            <a:gradFill>
              <a:gsLst>
                <a:gs pos="0">
                  <a:schemeClr val="accent1">
                    <a:lumMod val="75000"/>
                  </a:schemeClr>
                </a:gs>
                <a:gs pos="100000">
                  <a:schemeClr val="bg1"/>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rPr>
              <a:t>3</a:t>
            </a:r>
            <a:endParaRPr lang="zh-CN" altLang="en-US" sz="2400" dirty="0">
              <a:solidFill>
                <a:schemeClr val="tx1"/>
              </a:solidFill>
            </a:endParaRPr>
          </a:p>
        </p:txBody>
      </p:sp>
      <p:sp>
        <p:nvSpPr>
          <p:cNvPr id="15" name="菱形 14"/>
          <p:cNvSpPr/>
          <p:nvPr/>
        </p:nvSpPr>
        <p:spPr>
          <a:xfrm>
            <a:off x="7786907" y="3449998"/>
            <a:ext cx="720000" cy="720000"/>
          </a:xfrm>
          <a:prstGeom prst="diamond">
            <a:avLst/>
          </a:prstGeom>
          <a:gradFill>
            <a:gsLst>
              <a:gs pos="0">
                <a:schemeClr val="accent1">
                  <a:lumMod val="75000"/>
                </a:schemeClr>
              </a:gs>
              <a:gs pos="100000">
                <a:schemeClr val="bg1"/>
              </a:gs>
            </a:gsLst>
            <a:lin ang="2700000" scaled="0"/>
          </a:gradFill>
          <a:ln w="38100">
            <a:gradFill>
              <a:gsLst>
                <a:gs pos="0">
                  <a:schemeClr val="accent1">
                    <a:lumMod val="75000"/>
                  </a:schemeClr>
                </a:gs>
                <a:gs pos="100000">
                  <a:schemeClr val="bg1"/>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rPr>
              <a:t>4</a:t>
            </a:r>
            <a:endParaRPr lang="zh-CN" altLang="en-US" sz="2400" dirty="0">
              <a:solidFill>
                <a:schemeClr val="tx1"/>
              </a:solidFill>
            </a:endParaRPr>
          </a:p>
        </p:txBody>
      </p:sp>
      <p:sp>
        <p:nvSpPr>
          <p:cNvPr id="16" name="菱形 15"/>
          <p:cNvSpPr/>
          <p:nvPr/>
        </p:nvSpPr>
        <p:spPr>
          <a:xfrm>
            <a:off x="9283436" y="3449998"/>
            <a:ext cx="720000" cy="720000"/>
          </a:xfrm>
          <a:prstGeom prst="diamond">
            <a:avLst/>
          </a:prstGeom>
          <a:gradFill>
            <a:gsLst>
              <a:gs pos="0">
                <a:schemeClr val="accent1">
                  <a:lumMod val="75000"/>
                </a:schemeClr>
              </a:gs>
              <a:gs pos="100000">
                <a:schemeClr val="bg1"/>
              </a:gs>
            </a:gsLst>
            <a:lin ang="2700000" scaled="0"/>
          </a:gradFill>
          <a:ln w="38100">
            <a:gradFill>
              <a:gsLst>
                <a:gs pos="0">
                  <a:schemeClr val="accent1">
                    <a:lumMod val="75000"/>
                  </a:schemeClr>
                </a:gs>
                <a:gs pos="100000">
                  <a:schemeClr val="bg1"/>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rPr>
              <a:t>5</a:t>
            </a:r>
            <a:endParaRPr lang="zh-CN" altLang="en-US" sz="2400" dirty="0">
              <a:solidFill>
                <a:schemeClr val="tx1"/>
              </a:solidFill>
            </a:endParaRPr>
          </a:p>
        </p:txBody>
      </p:sp>
      <p:cxnSp>
        <p:nvCxnSpPr>
          <p:cNvPr id="17" name="直接连接符 16"/>
          <p:cNvCxnSpPr>
            <a:endCxn id="11" idx="0"/>
          </p:cNvCxnSpPr>
          <p:nvPr/>
        </p:nvCxnSpPr>
        <p:spPr>
          <a:xfrm>
            <a:off x="2160791" y="3162300"/>
            <a:ext cx="0" cy="28769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淘宝网chenying0907出品 17"/>
          <p:cNvSpPr txBox="1"/>
          <p:nvPr/>
        </p:nvSpPr>
        <p:spPr>
          <a:xfrm>
            <a:off x="1240262" y="2281021"/>
            <a:ext cx="1969663" cy="830997"/>
          </a:xfrm>
          <a:prstGeom prst="rect">
            <a:avLst/>
          </a:prstGeom>
          <a:noFill/>
        </p:spPr>
        <p:txBody>
          <a:bodyPr wrap="square" rtlCol="0">
            <a:spAutoFit/>
          </a:bodyPr>
          <a:lstStyle/>
          <a:p>
            <a:r>
              <a:rPr lang="en-US" altLang="zh-CN" dirty="0"/>
              <a:t> </a:t>
            </a:r>
            <a:r>
              <a:rPr lang="zh-CN" altLang="en-US" sz="2400" dirty="0" smtClean="0"/>
              <a:t>持本人一卡通刷卡入馆</a:t>
            </a:r>
            <a:endParaRPr lang="zh-CN" altLang="en-US" sz="2400" dirty="0"/>
          </a:p>
        </p:txBody>
      </p:sp>
      <p:sp>
        <p:nvSpPr>
          <p:cNvPr id="19" name="淘宝网chenying0907出品 18"/>
          <p:cNvSpPr txBox="1"/>
          <p:nvPr/>
        </p:nvSpPr>
        <p:spPr>
          <a:xfrm>
            <a:off x="2637781" y="4488742"/>
            <a:ext cx="2345690" cy="1569660"/>
          </a:xfrm>
          <a:prstGeom prst="rect">
            <a:avLst/>
          </a:prstGeom>
          <a:noFill/>
        </p:spPr>
        <p:txBody>
          <a:bodyPr wrap="square" rtlCol="0">
            <a:spAutoFit/>
          </a:bodyPr>
          <a:lstStyle/>
          <a:p>
            <a:r>
              <a:rPr lang="en-US" altLang="zh-CN" dirty="0"/>
              <a:t> </a:t>
            </a:r>
            <a:r>
              <a:rPr lang="zh-CN" altLang="en-US" sz="2400" dirty="0" smtClean="0"/>
              <a:t>通过大厅检索机查找需要的图书（按题名、作者、</a:t>
            </a:r>
            <a:r>
              <a:rPr lang="en-US" altLang="zh-CN" sz="2400" dirty="0" smtClean="0"/>
              <a:t>ISBN</a:t>
            </a:r>
            <a:r>
              <a:rPr lang="zh-CN" altLang="en-US" sz="2400" dirty="0" smtClean="0"/>
              <a:t>等）</a:t>
            </a:r>
            <a:endParaRPr lang="zh-CN" altLang="en-US" sz="2400" dirty="0"/>
          </a:p>
        </p:txBody>
      </p:sp>
      <p:cxnSp>
        <p:nvCxnSpPr>
          <p:cNvPr id="20" name="直接连接符 19"/>
          <p:cNvCxnSpPr/>
          <p:nvPr/>
        </p:nvCxnSpPr>
        <p:spPr>
          <a:xfrm>
            <a:off x="3657320" y="4169998"/>
            <a:ext cx="0" cy="28769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153849" y="3162300"/>
            <a:ext cx="0" cy="28769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淘宝网chenying0907出品 21"/>
          <p:cNvSpPr txBox="1"/>
          <p:nvPr/>
        </p:nvSpPr>
        <p:spPr>
          <a:xfrm>
            <a:off x="3997031" y="1592640"/>
            <a:ext cx="2638242" cy="1569660"/>
          </a:xfrm>
          <a:prstGeom prst="rect">
            <a:avLst/>
          </a:prstGeom>
          <a:noFill/>
        </p:spPr>
        <p:txBody>
          <a:bodyPr wrap="square" rtlCol="0">
            <a:spAutoFit/>
          </a:bodyPr>
          <a:lstStyle/>
          <a:p>
            <a:r>
              <a:rPr lang="en-US" altLang="zh-CN" sz="2400" dirty="0"/>
              <a:t> </a:t>
            </a:r>
            <a:r>
              <a:rPr lang="zh-CN" altLang="en-US" sz="2400" dirty="0" smtClean="0"/>
              <a:t>或者在手机端打开图书馆微信公众号</a:t>
            </a:r>
            <a:r>
              <a:rPr lang="en-US" altLang="zh-CN" sz="2400" dirty="0" smtClean="0"/>
              <a:t>/</a:t>
            </a:r>
            <a:r>
              <a:rPr lang="zh-CN" altLang="en-US" sz="2400" dirty="0" smtClean="0"/>
              <a:t>“学习通”</a:t>
            </a:r>
            <a:r>
              <a:rPr lang="en-US" altLang="zh-CN" sz="2400" dirty="0" smtClean="0"/>
              <a:t>APP</a:t>
            </a:r>
            <a:r>
              <a:rPr lang="zh-CN" altLang="en-US" sz="2400" dirty="0" smtClean="0"/>
              <a:t>查找图书</a:t>
            </a:r>
            <a:endParaRPr lang="zh-CN" altLang="en-US" sz="2400" dirty="0"/>
          </a:p>
        </p:txBody>
      </p:sp>
      <p:cxnSp>
        <p:nvCxnSpPr>
          <p:cNvPr id="23" name="直接连接符 22"/>
          <p:cNvCxnSpPr/>
          <p:nvPr/>
        </p:nvCxnSpPr>
        <p:spPr>
          <a:xfrm>
            <a:off x="6650378" y="4169998"/>
            <a:ext cx="0" cy="28769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淘宝网chenying0907出品 23"/>
          <p:cNvSpPr txBox="1"/>
          <p:nvPr/>
        </p:nvSpPr>
        <p:spPr>
          <a:xfrm>
            <a:off x="5817244" y="4585009"/>
            <a:ext cx="1969663" cy="1200329"/>
          </a:xfrm>
          <a:prstGeom prst="rect">
            <a:avLst/>
          </a:prstGeom>
          <a:noFill/>
        </p:spPr>
        <p:txBody>
          <a:bodyPr wrap="square" rtlCol="0">
            <a:spAutoFit/>
          </a:bodyPr>
          <a:lstStyle/>
          <a:p>
            <a:r>
              <a:rPr lang="en-US" altLang="zh-CN" dirty="0"/>
              <a:t> </a:t>
            </a:r>
            <a:r>
              <a:rPr lang="zh-CN" altLang="en-US" sz="2400" dirty="0" smtClean="0"/>
              <a:t>记下书库和索书号，如</a:t>
            </a:r>
            <a:r>
              <a:rPr lang="en-US" altLang="zh-CN" sz="2400" dirty="0" smtClean="0"/>
              <a:t>H319.4/32</a:t>
            </a:r>
            <a:endParaRPr lang="zh-CN" altLang="en-US" sz="2400" dirty="0"/>
          </a:p>
        </p:txBody>
      </p:sp>
      <p:cxnSp>
        <p:nvCxnSpPr>
          <p:cNvPr id="25" name="直接连接符 24"/>
          <p:cNvCxnSpPr/>
          <p:nvPr/>
        </p:nvCxnSpPr>
        <p:spPr>
          <a:xfrm>
            <a:off x="8146907" y="3162300"/>
            <a:ext cx="0" cy="28769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淘宝网chenying0907出品 25"/>
          <p:cNvSpPr txBox="1"/>
          <p:nvPr/>
        </p:nvSpPr>
        <p:spPr>
          <a:xfrm>
            <a:off x="7062247" y="2212385"/>
            <a:ext cx="2289172" cy="830997"/>
          </a:xfrm>
          <a:prstGeom prst="rect">
            <a:avLst/>
          </a:prstGeom>
          <a:noFill/>
        </p:spPr>
        <p:txBody>
          <a:bodyPr wrap="square" rtlCol="0">
            <a:spAutoFit/>
          </a:bodyPr>
          <a:lstStyle/>
          <a:p>
            <a:r>
              <a:rPr lang="en-US" altLang="zh-CN" dirty="0"/>
              <a:t> </a:t>
            </a:r>
            <a:r>
              <a:rPr lang="zh-CN" altLang="en-US" sz="2400" dirty="0" smtClean="0"/>
              <a:t>进入相应书库，找到图书</a:t>
            </a:r>
            <a:endParaRPr lang="zh-CN" altLang="en-US" sz="2400" dirty="0"/>
          </a:p>
        </p:txBody>
      </p:sp>
      <p:cxnSp>
        <p:nvCxnSpPr>
          <p:cNvPr id="27" name="直接连接符 26"/>
          <p:cNvCxnSpPr/>
          <p:nvPr/>
        </p:nvCxnSpPr>
        <p:spPr>
          <a:xfrm>
            <a:off x="9643436" y="4149970"/>
            <a:ext cx="0" cy="28769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淘宝网chenying0907出品 27"/>
          <p:cNvSpPr txBox="1"/>
          <p:nvPr/>
        </p:nvSpPr>
        <p:spPr>
          <a:xfrm>
            <a:off x="8658604" y="4531609"/>
            <a:ext cx="2514221" cy="1200329"/>
          </a:xfrm>
          <a:prstGeom prst="rect">
            <a:avLst/>
          </a:prstGeom>
          <a:noFill/>
        </p:spPr>
        <p:txBody>
          <a:bodyPr wrap="square" rtlCol="0">
            <a:spAutoFit/>
          </a:bodyPr>
          <a:lstStyle/>
          <a:p>
            <a:r>
              <a:rPr lang="en-US" altLang="zh-CN" dirty="0"/>
              <a:t> </a:t>
            </a:r>
            <a:r>
              <a:rPr lang="zh-CN" altLang="en-US" sz="2400" dirty="0" smtClean="0"/>
              <a:t>凭一卡通到二楼总借还处办理借阅手续</a:t>
            </a:r>
            <a:endParaRPr lang="zh-CN" altLang="en-US" sz="2400" dirty="0"/>
          </a:p>
        </p:txBody>
      </p:sp>
      <p:sp>
        <p:nvSpPr>
          <p:cNvPr id="29" name="标题 1"/>
          <p:cNvSpPr>
            <a:spLocks noGrp="1"/>
          </p:cNvSpPr>
          <p:nvPr>
            <p:ph type="title"/>
          </p:nvPr>
        </p:nvSpPr>
        <p:spPr>
          <a:xfrm>
            <a:off x="203200" y="846382"/>
            <a:ext cx="10272184" cy="1143000"/>
          </a:xfrm>
        </p:spPr>
        <p:txBody>
          <a:bodyPr vert="horz" wrap="square" lIns="91440" tIns="45720" rIns="91440" bIns="45720" anchor="ctr"/>
          <a:lstStyle/>
          <a:p>
            <a:r>
              <a:rPr lang="zh-CN" altLang="en-US" dirty="0">
                <a:ea typeface="隶书" panose="02010509060101010101" pitchFamily="49" charset="-122"/>
              </a:rPr>
              <a:t>图书借阅流程</a:t>
            </a:r>
            <a:endParaRPr lang="zh-CN" altLang="en-US" dirty="0"/>
          </a:p>
        </p:txBody>
      </p:sp>
      <p:sp>
        <p:nvSpPr>
          <p:cNvPr id="30" name="TextBox 29"/>
          <p:cNvSpPr txBox="1"/>
          <p:nvPr/>
        </p:nvSpPr>
        <p:spPr>
          <a:xfrm>
            <a:off x="2160791" y="6058402"/>
            <a:ext cx="9540672" cy="461665"/>
          </a:xfrm>
          <a:prstGeom prst="rect">
            <a:avLst/>
          </a:prstGeom>
          <a:noFill/>
        </p:spPr>
        <p:txBody>
          <a:bodyPr wrap="square" rtlCol="0">
            <a:spAutoFit/>
          </a:bodyPr>
          <a:lstStyle/>
          <a:p>
            <a:r>
              <a:rPr lang="zh-CN" altLang="en-US" sz="2400" b="1" i="1" dirty="0" smtClean="0">
                <a:solidFill>
                  <a:srgbClr val="FF0000"/>
                </a:solidFill>
              </a:rPr>
              <a:t>注：如果借阅的是期刊，则在报刊阅览室（</a:t>
            </a:r>
            <a:r>
              <a:rPr lang="en-US" altLang="zh-CN" sz="2400" b="1" i="1" dirty="0" smtClean="0">
                <a:solidFill>
                  <a:srgbClr val="FF0000"/>
                </a:solidFill>
              </a:rPr>
              <a:t>408</a:t>
            </a:r>
            <a:r>
              <a:rPr lang="zh-CN" altLang="en-US" sz="2400" b="1" i="1" dirty="0" smtClean="0">
                <a:solidFill>
                  <a:srgbClr val="FF0000"/>
                </a:solidFill>
              </a:rPr>
              <a:t>）进行借还。</a:t>
            </a:r>
            <a:endParaRPr lang="zh-CN" altLang="en-US" sz="2400" b="1" i="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1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6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1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6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par>
                          <p:cTn id="28" fill="hold">
                            <p:stCondLst>
                              <p:cond delay="3600"/>
                            </p:stCondLst>
                            <p:childTnLst>
                              <p:par>
                                <p:cTn id="29" presetID="3" presetClass="entr" presetSubtype="1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par>
                          <p:cTn id="32" fill="hold">
                            <p:stCondLst>
                              <p:cond delay="41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par>
                          <p:cTn id="36" fill="hold">
                            <p:stCondLst>
                              <p:cond delay="4600"/>
                            </p:stCondLst>
                            <p:childTnLst>
                              <p:par>
                                <p:cTn id="37" presetID="3"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linds(horizontal)">
                                      <p:cBhvr>
                                        <p:cTn id="39" dur="500"/>
                                        <p:tgtEl>
                                          <p:spTgt spid="18"/>
                                        </p:tgtEl>
                                      </p:cBhvr>
                                    </p:animEffect>
                                  </p:childTnLst>
                                </p:cTn>
                              </p:par>
                            </p:childTnLst>
                          </p:cTn>
                        </p:par>
                        <p:par>
                          <p:cTn id="40" fill="hold">
                            <p:stCondLst>
                              <p:cond delay="5100"/>
                            </p:stCondLst>
                            <p:childTnLst>
                              <p:par>
                                <p:cTn id="41" presetID="3" presetClass="entr" presetSubtype="1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par>
                          <p:cTn id="44" fill="hold">
                            <p:stCondLst>
                              <p:cond delay="5600"/>
                            </p:stCondLst>
                            <p:childTnLst>
                              <p:par>
                                <p:cTn id="45" presetID="22" presetClass="entr" presetSubtype="1"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par>
                          <p:cTn id="48" fill="hold">
                            <p:stCondLst>
                              <p:cond delay="6100"/>
                            </p:stCondLst>
                            <p:childTnLst>
                              <p:par>
                                <p:cTn id="49" presetID="3" presetClass="entr" presetSubtype="1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linds(horizontal)">
                                      <p:cBhvr>
                                        <p:cTn id="51" dur="500"/>
                                        <p:tgtEl>
                                          <p:spTgt spid="19"/>
                                        </p:tgtEl>
                                      </p:cBhvr>
                                    </p:animEffect>
                                  </p:childTnLst>
                                </p:cTn>
                              </p:par>
                            </p:childTnLst>
                          </p:cTn>
                        </p:par>
                        <p:par>
                          <p:cTn id="52" fill="hold">
                            <p:stCondLst>
                              <p:cond delay="6600"/>
                            </p:stCondLst>
                            <p:childTnLst>
                              <p:par>
                                <p:cTn id="53" presetID="3" presetClass="entr" presetSubtype="1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7100"/>
                            </p:stCondLst>
                            <p:childTnLst>
                              <p:par>
                                <p:cTn id="57" presetID="22" presetClass="entr" presetSubtype="4"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childTnLst>
                          </p:cTn>
                        </p:par>
                        <p:par>
                          <p:cTn id="60" fill="hold">
                            <p:stCondLst>
                              <p:cond delay="7600"/>
                            </p:stCondLst>
                            <p:childTnLst>
                              <p:par>
                                <p:cTn id="61" presetID="3" presetClass="entr" presetSubtype="1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linds(horizontal)">
                                      <p:cBhvr>
                                        <p:cTn id="63" dur="500"/>
                                        <p:tgtEl>
                                          <p:spTgt spid="22"/>
                                        </p:tgtEl>
                                      </p:cBhvr>
                                    </p:animEffect>
                                  </p:childTnLst>
                                </p:cTn>
                              </p:par>
                            </p:childTnLst>
                          </p:cTn>
                        </p:par>
                        <p:par>
                          <p:cTn id="64" fill="hold">
                            <p:stCondLst>
                              <p:cond delay="8100"/>
                            </p:stCondLst>
                            <p:childTnLst>
                              <p:par>
                                <p:cTn id="65" presetID="3"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par>
                          <p:cTn id="68" fill="hold">
                            <p:stCondLst>
                              <p:cond delay="8600"/>
                            </p:stCondLst>
                            <p:childTnLst>
                              <p:par>
                                <p:cTn id="69" presetID="22" presetClass="entr" presetSubtype="1"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up)">
                                      <p:cBhvr>
                                        <p:cTn id="71" dur="500"/>
                                        <p:tgtEl>
                                          <p:spTgt spid="23"/>
                                        </p:tgtEl>
                                      </p:cBhvr>
                                    </p:animEffect>
                                  </p:childTnLst>
                                </p:cTn>
                              </p:par>
                            </p:childTnLst>
                          </p:cTn>
                        </p:par>
                        <p:par>
                          <p:cTn id="72" fill="hold">
                            <p:stCondLst>
                              <p:cond delay="9100"/>
                            </p:stCondLst>
                            <p:childTnLst>
                              <p:par>
                                <p:cTn id="73" presetID="3" presetClass="entr" presetSubtype="10"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linds(horizontal)">
                                      <p:cBhvr>
                                        <p:cTn id="75" dur="500"/>
                                        <p:tgtEl>
                                          <p:spTgt spid="24"/>
                                        </p:tgtEl>
                                      </p:cBhvr>
                                    </p:animEffect>
                                  </p:childTnLst>
                                </p:cTn>
                              </p:par>
                            </p:childTnLst>
                          </p:cTn>
                        </p:par>
                        <p:par>
                          <p:cTn id="76" fill="hold">
                            <p:stCondLst>
                              <p:cond delay="9600"/>
                            </p:stCondLst>
                            <p:childTnLst>
                              <p:par>
                                <p:cTn id="77" presetID="3" presetClass="entr" presetSubtype="1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par>
                          <p:cTn id="80" fill="hold">
                            <p:stCondLst>
                              <p:cond delay="10100"/>
                            </p:stCondLst>
                            <p:childTnLst>
                              <p:par>
                                <p:cTn id="81" presetID="22" presetClass="entr" presetSubtype="4"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childTnLst>
                          </p:cTn>
                        </p:par>
                        <p:par>
                          <p:cTn id="84" fill="hold">
                            <p:stCondLst>
                              <p:cond delay="10600"/>
                            </p:stCondLst>
                            <p:childTnLst>
                              <p:par>
                                <p:cTn id="85" presetID="3" presetClass="entr" presetSubtype="10"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linds(horizontal)">
                                      <p:cBhvr>
                                        <p:cTn id="87" dur="500"/>
                                        <p:tgtEl>
                                          <p:spTgt spid="26"/>
                                        </p:tgtEl>
                                      </p:cBhvr>
                                    </p:animEffect>
                                  </p:childTnLst>
                                </p:cTn>
                              </p:par>
                            </p:childTnLst>
                          </p:cTn>
                        </p:par>
                        <p:par>
                          <p:cTn id="88" fill="hold">
                            <p:stCondLst>
                              <p:cond delay="11100"/>
                            </p:stCondLst>
                            <p:childTnLst>
                              <p:par>
                                <p:cTn id="89" presetID="3" presetClass="entr" presetSubtype="10" fill="hold" grpId="0"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linds(horizontal)">
                                      <p:cBhvr>
                                        <p:cTn id="91" dur="500"/>
                                        <p:tgtEl>
                                          <p:spTgt spid="16"/>
                                        </p:tgtEl>
                                      </p:cBhvr>
                                    </p:animEffect>
                                  </p:childTnLst>
                                </p:cTn>
                              </p:par>
                            </p:childTnLst>
                          </p:cTn>
                        </p:par>
                        <p:par>
                          <p:cTn id="92" fill="hold">
                            <p:stCondLst>
                              <p:cond delay="11600"/>
                            </p:stCondLst>
                            <p:childTnLst>
                              <p:par>
                                <p:cTn id="93" presetID="22" presetClass="entr" presetSubtype="1" fill="hold" nodeType="after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up)">
                                      <p:cBhvr>
                                        <p:cTn id="95" dur="500"/>
                                        <p:tgtEl>
                                          <p:spTgt spid="27"/>
                                        </p:tgtEl>
                                      </p:cBhvr>
                                    </p:animEffect>
                                  </p:childTnLst>
                                </p:cTn>
                              </p:par>
                            </p:childTnLst>
                          </p:cTn>
                        </p:par>
                        <p:par>
                          <p:cTn id="96" fill="hold">
                            <p:stCondLst>
                              <p:cond delay="12100"/>
                            </p:stCondLst>
                            <p:childTnLst>
                              <p:par>
                                <p:cTn id="97" presetID="3" presetClass="entr" presetSubtype="10"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blinds(horizontal)">
                                      <p:cBhvr>
                                        <p:cTn id="9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p:bldP spid="19" grpId="0"/>
      <p:bldP spid="22" grpId="0"/>
      <p:bldP spid="24" grpId="0"/>
      <p:bldP spid="26"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电子资源</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32" name="淘宝网chenying0907出品 31"/>
          <p:cNvSpPr txBox="1"/>
          <p:nvPr/>
        </p:nvSpPr>
        <p:spPr>
          <a:xfrm>
            <a:off x="103562" y="2189694"/>
            <a:ext cx="1623744" cy="523220"/>
          </a:xfrm>
          <a:prstGeom prst="rect">
            <a:avLst/>
          </a:prstGeom>
          <a:noFill/>
        </p:spPr>
        <p:txBody>
          <a:bodyPr wrap="square" rtlCol="0">
            <a:spAutoFit/>
          </a:bodyPr>
          <a:lstStyle/>
          <a:p>
            <a:r>
              <a:rPr lang="zh-CN" altLang="en-US" sz="2800" b="1" dirty="0" smtClean="0">
                <a:solidFill>
                  <a:schemeClr val="accent1">
                    <a:lumMod val="50000"/>
                  </a:schemeClr>
                </a:solidFill>
                <a:latin typeface="微软雅黑" panose="020B0503020204020204" pitchFamily="34" charset="-122"/>
                <a:ea typeface="微软雅黑" panose="020B0503020204020204" pitchFamily="34" charset="-122"/>
              </a:rPr>
              <a:t>  提  示</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endParaRPr>
          </a:p>
        </p:txBody>
      </p:sp>
      <p:grpSp>
        <p:nvGrpSpPr>
          <p:cNvPr id="2" name="淘宝网chenying0907出品 1"/>
          <p:cNvGrpSpPr/>
          <p:nvPr/>
        </p:nvGrpSpPr>
        <p:grpSpPr>
          <a:xfrm>
            <a:off x="1633236" y="1051863"/>
            <a:ext cx="10038324" cy="3062937"/>
            <a:chOff x="2761" y="3185"/>
            <a:chExt cx="14133" cy="2702"/>
          </a:xfrm>
        </p:grpSpPr>
        <p:sp>
          <p:nvSpPr>
            <p:cNvPr id="33" name="淘宝网chenying0907出品 32"/>
            <p:cNvSpPr/>
            <p:nvPr/>
          </p:nvSpPr>
          <p:spPr>
            <a:xfrm>
              <a:off x="2761" y="3185"/>
              <a:ext cx="14133" cy="27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半闭框 33"/>
            <p:cNvSpPr/>
            <p:nvPr/>
          </p:nvSpPr>
          <p:spPr>
            <a:xfrm>
              <a:off x="2761" y="3185"/>
              <a:ext cx="1752" cy="1009"/>
            </a:xfrm>
            <a:prstGeom prst="halfFrame">
              <a:avLst>
                <a:gd name="adj1" fmla="val 9804"/>
                <a:gd name="adj2" fmla="val 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半闭框 34"/>
            <p:cNvSpPr/>
            <p:nvPr/>
          </p:nvSpPr>
          <p:spPr>
            <a:xfrm>
              <a:off x="15142" y="4877"/>
              <a:ext cx="1752" cy="1009"/>
            </a:xfrm>
            <a:prstGeom prst="halfFrame">
              <a:avLst>
                <a:gd name="adj1" fmla="val 9804"/>
                <a:gd name="adj2" fmla="val 8333"/>
              </a:avLst>
            </a:prstGeom>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淘宝网chenying0907出品 35"/>
            <p:cNvSpPr txBox="1"/>
            <p:nvPr/>
          </p:nvSpPr>
          <p:spPr>
            <a:xfrm>
              <a:off x="3132" y="3270"/>
              <a:ext cx="13357" cy="2362"/>
            </a:xfrm>
            <a:prstGeom prst="rect">
              <a:avLst/>
            </a:prstGeom>
            <a:noFill/>
          </p:spPr>
          <p:txBody>
            <a:bodyPr wrap="square" rtlCol="0">
              <a:spAutoFit/>
            </a:bodyPr>
            <a:lstStyle/>
            <a:p>
              <a:r>
                <a:rPr lang="zh-CN" altLang="en-US" sz="2400" dirty="0" smtClean="0"/>
                <a:t>图书馆主页中的所有数据库（免费资源除外），均为河套学院所购买或试用，仅限本校用户在校园网范围内使用。</a:t>
              </a:r>
              <a:endParaRPr lang="zh-CN" altLang="en-US" sz="2400" dirty="0" smtClean="0"/>
            </a:p>
            <a:p>
              <a:r>
                <a:rPr lang="zh-CN" altLang="en-US" sz="2400" dirty="0" smtClean="0"/>
                <a:t>        图书馆购买的电子资源都是限定在河套学院</a:t>
              </a:r>
              <a:r>
                <a:rPr lang="en-US" altLang="zh-CN" sz="2400" dirty="0" smtClean="0"/>
                <a:t>IP</a:t>
              </a:r>
              <a:r>
                <a:rPr lang="zh-CN" altLang="en-US" sz="2400" dirty="0" smtClean="0"/>
                <a:t>范围内，</a:t>
              </a:r>
              <a:r>
                <a:rPr lang="zh-CN" altLang="en-US" sz="2400" dirty="0" smtClean="0">
                  <a:solidFill>
                    <a:srgbClr val="FF0000"/>
                  </a:solidFill>
                </a:rPr>
                <a:t>不在学校</a:t>
              </a:r>
              <a:r>
                <a:rPr lang="en-US" altLang="zh-CN" sz="2400" dirty="0" smtClean="0">
                  <a:solidFill>
                    <a:srgbClr val="FF0000"/>
                  </a:solidFill>
                </a:rPr>
                <a:t>IP</a:t>
              </a:r>
              <a:r>
                <a:rPr lang="zh-CN" altLang="en-US" sz="2400" dirty="0" smtClean="0">
                  <a:solidFill>
                    <a:srgbClr val="FF0000"/>
                  </a:solidFill>
                </a:rPr>
                <a:t>范围内是无法访问的</a:t>
              </a:r>
              <a:r>
                <a:rPr lang="zh-CN" altLang="en-US" sz="2400" dirty="0" smtClean="0"/>
                <a:t>。严禁任何个人或单位批量下载数据或将数据用于任何商业或其他营利性用途，严禁任何个人或单位私设代理提供校外人员使用。上述情况一经发现，我们将停止违规</a:t>
              </a:r>
              <a:r>
                <a:rPr lang="en-US" altLang="zh-CN" sz="2400" dirty="0" smtClean="0"/>
                <a:t>IP</a:t>
              </a:r>
              <a:r>
                <a:rPr lang="zh-CN" altLang="en-US" sz="2400" dirty="0" smtClean="0"/>
                <a:t>的使用权限，并通报给有关部门做出处理。 </a:t>
              </a:r>
              <a:endParaRPr lang="zh-CN" altLang="en-US" sz="2400" dirty="0"/>
            </a:p>
          </p:txBody>
        </p:sp>
      </p:grpSp>
      <p:sp>
        <p:nvSpPr>
          <p:cNvPr id="37" name="淘宝网chenying0907出品 36"/>
          <p:cNvSpPr/>
          <p:nvPr/>
        </p:nvSpPr>
        <p:spPr>
          <a:xfrm>
            <a:off x="1727306" y="4278949"/>
            <a:ext cx="1206631" cy="452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中国知网</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8" name="淘宝网chenying0907出品 37"/>
          <p:cNvSpPr txBox="1"/>
          <p:nvPr/>
        </p:nvSpPr>
        <p:spPr>
          <a:xfrm>
            <a:off x="1280477" y="4819995"/>
            <a:ext cx="2313337" cy="1837426"/>
          </a:xfrm>
          <a:prstGeom prst="rect">
            <a:avLst/>
          </a:prstGeom>
          <a:noFill/>
        </p:spPr>
        <p:txBody>
          <a:bodyPr wrap="square" rtlCol="0">
            <a:spAutoFit/>
          </a:bodyPr>
          <a:lstStyle/>
          <a:p>
            <a:pPr>
              <a:lnSpc>
                <a:spcPct val="90000"/>
              </a:lnSpc>
            </a:pPr>
            <a:r>
              <a:rPr lang="en-US" altLang="zh-CN" sz="1400" b="1" dirty="0" smtClean="0">
                <a:solidFill>
                  <a:srgbClr val="5E5E8C"/>
                </a:solidFill>
                <a:ea typeface="仿宋" panose="02010609060101010101" pitchFamily="49" charset="-122"/>
                <a:sym typeface="仿宋" panose="02010609060101010101" pitchFamily="49" charset="-122"/>
              </a:rPr>
              <a:t>《</a:t>
            </a:r>
            <a:r>
              <a:rPr lang="zh-CN" altLang="en-US" sz="1400" b="1" dirty="0" smtClean="0">
                <a:solidFill>
                  <a:srgbClr val="5E5E8C"/>
                </a:solidFill>
                <a:ea typeface="仿宋" panose="02010609060101010101" pitchFamily="49" charset="-122"/>
                <a:sym typeface="仿宋" panose="02010609060101010101" pitchFamily="49" charset="-122"/>
              </a:rPr>
              <a:t>中国学术期刊全文数据库</a:t>
            </a:r>
            <a:r>
              <a:rPr lang="en-US" altLang="zh-CN" sz="1400" b="1" dirty="0" smtClean="0">
                <a:solidFill>
                  <a:srgbClr val="5E5E8C"/>
                </a:solidFill>
                <a:ea typeface="仿宋" panose="02010609060101010101" pitchFamily="49" charset="-122"/>
                <a:sym typeface="仿宋" panose="02010609060101010101" pitchFamily="49" charset="-122"/>
              </a:rPr>
              <a:t>》</a:t>
            </a:r>
            <a:r>
              <a:rPr lang="zh-CN" altLang="en-US" sz="1400" b="1" dirty="0" smtClean="0">
                <a:solidFill>
                  <a:srgbClr val="5E5E8C"/>
                </a:solidFill>
                <a:ea typeface="仿宋" panose="02010609060101010101" pitchFamily="49" charset="-122"/>
                <a:sym typeface="仿宋" panose="02010609060101010101" pitchFamily="49" charset="-122"/>
              </a:rPr>
              <a:t>是目前世界上最大的连续动态更新的中国期刊全文数据库。收录</a:t>
            </a:r>
            <a:r>
              <a:rPr lang="en-US" altLang="zh-CN" sz="1400" b="1" dirty="0" smtClean="0">
                <a:solidFill>
                  <a:srgbClr val="5E5E8C"/>
                </a:solidFill>
                <a:ea typeface="仿宋" panose="02010609060101010101" pitchFamily="49" charset="-122"/>
                <a:sym typeface="仿宋" panose="02010609060101010101" pitchFamily="49" charset="-122"/>
              </a:rPr>
              <a:t>1994</a:t>
            </a:r>
            <a:r>
              <a:rPr lang="zh-CN" altLang="en-US" sz="1400" b="1" dirty="0" smtClean="0">
                <a:solidFill>
                  <a:srgbClr val="5E5E8C"/>
                </a:solidFill>
                <a:ea typeface="仿宋" panose="02010609060101010101" pitchFamily="49" charset="-122"/>
                <a:sym typeface="仿宋" panose="02010609060101010101" pitchFamily="49" charset="-122"/>
              </a:rPr>
              <a:t>年</a:t>
            </a:r>
            <a:r>
              <a:rPr lang="en-US" altLang="zh-CN" sz="1400" b="1" dirty="0" smtClean="0">
                <a:solidFill>
                  <a:srgbClr val="5E5E8C"/>
                </a:solidFill>
                <a:ea typeface="仿宋" panose="02010609060101010101" pitchFamily="49" charset="-122"/>
                <a:sym typeface="仿宋" panose="02010609060101010101" pitchFamily="49" charset="-122"/>
              </a:rPr>
              <a:t>(</a:t>
            </a:r>
            <a:r>
              <a:rPr lang="zh-CN" altLang="en-US" sz="1400" b="1" dirty="0" smtClean="0">
                <a:solidFill>
                  <a:srgbClr val="5E5E8C"/>
                </a:solidFill>
                <a:ea typeface="仿宋" panose="02010609060101010101" pitchFamily="49" charset="-122"/>
                <a:sym typeface="仿宋" panose="02010609060101010101" pitchFamily="49" charset="-122"/>
              </a:rPr>
              <a:t>大部分刊物回溯至创刊，最早回溯至</a:t>
            </a:r>
            <a:r>
              <a:rPr lang="en-US" altLang="zh-CN" sz="1400" b="1" dirty="0" smtClean="0">
                <a:solidFill>
                  <a:srgbClr val="5E5E8C"/>
                </a:solidFill>
                <a:ea typeface="仿宋" panose="02010609060101010101" pitchFamily="49" charset="-122"/>
                <a:sym typeface="仿宋" panose="02010609060101010101" pitchFamily="49" charset="-122"/>
              </a:rPr>
              <a:t>1915</a:t>
            </a:r>
            <a:r>
              <a:rPr lang="zh-CN" altLang="en-US" sz="1400" b="1" dirty="0" smtClean="0">
                <a:solidFill>
                  <a:srgbClr val="5E5E8C"/>
                </a:solidFill>
                <a:ea typeface="仿宋" panose="02010609060101010101" pitchFamily="49" charset="-122"/>
                <a:sym typeface="仿宋" panose="02010609060101010101" pitchFamily="49" charset="-122"/>
              </a:rPr>
              <a:t>年</a:t>
            </a:r>
            <a:r>
              <a:rPr lang="en-US" altLang="zh-CN" sz="1400" b="1" dirty="0" smtClean="0">
                <a:solidFill>
                  <a:srgbClr val="5E5E8C"/>
                </a:solidFill>
                <a:ea typeface="仿宋" panose="02010609060101010101" pitchFamily="49" charset="-122"/>
                <a:sym typeface="仿宋" panose="02010609060101010101" pitchFamily="49" charset="-122"/>
              </a:rPr>
              <a:t>)</a:t>
            </a:r>
            <a:r>
              <a:rPr lang="zh-CN" altLang="en-US" sz="1400" b="1" dirty="0" smtClean="0">
                <a:solidFill>
                  <a:srgbClr val="5E5E8C"/>
                </a:solidFill>
                <a:ea typeface="仿宋" panose="02010609060101010101" pitchFamily="49" charset="-122"/>
                <a:sym typeface="仿宋" panose="02010609060101010101" pitchFamily="49" charset="-122"/>
              </a:rPr>
              <a:t>至今约</a:t>
            </a:r>
            <a:r>
              <a:rPr lang="en-US" altLang="zh-CN" sz="1400" b="1" dirty="0" smtClean="0">
                <a:solidFill>
                  <a:srgbClr val="5E5E8C"/>
                </a:solidFill>
                <a:ea typeface="仿宋" panose="02010609060101010101" pitchFamily="49" charset="-122"/>
                <a:sym typeface="仿宋" panose="02010609060101010101" pitchFamily="49" charset="-122"/>
              </a:rPr>
              <a:t>8200</a:t>
            </a:r>
            <a:r>
              <a:rPr lang="zh-CN" altLang="en-US" sz="1400" b="1" dirty="0" smtClean="0">
                <a:solidFill>
                  <a:srgbClr val="5E5E8C"/>
                </a:solidFill>
                <a:ea typeface="仿宋" panose="02010609060101010101" pitchFamily="49" charset="-122"/>
                <a:sym typeface="仿宋" panose="02010609060101010101" pitchFamily="49" charset="-122"/>
              </a:rPr>
              <a:t>种期刊全文。</a:t>
            </a:r>
            <a:endParaRPr lang="zh-CN" altLang="en-US" sz="1400" b="1" dirty="0" smtClean="0">
              <a:solidFill>
                <a:srgbClr val="5E5E8C"/>
              </a:solidFill>
              <a:ea typeface="仿宋" panose="02010609060101010101" pitchFamily="49" charset="-122"/>
              <a:sym typeface="仿宋" panose="02010609060101010101" pitchFamily="49" charset="-122"/>
            </a:endParaRPr>
          </a:p>
          <a:p>
            <a:pPr>
              <a:lnSpc>
                <a:spcPct val="90000"/>
              </a:lnSpc>
            </a:pPr>
            <a:r>
              <a:rPr lang="zh-CN" altLang="en-US" sz="1400" b="1" dirty="0" smtClean="0">
                <a:solidFill>
                  <a:srgbClr val="5E5E8C"/>
                </a:solidFill>
                <a:ea typeface="仿宋" panose="02010609060101010101" pitchFamily="49" charset="-122"/>
                <a:sym typeface="仿宋" panose="02010609060101010101" pitchFamily="49" charset="-122"/>
              </a:rPr>
              <a:t>   目前累积全文文献</a:t>
            </a:r>
            <a:r>
              <a:rPr lang="en-US" altLang="zh-CN" sz="1400" b="1" dirty="0" smtClean="0">
                <a:solidFill>
                  <a:srgbClr val="5E5E8C"/>
                </a:solidFill>
                <a:ea typeface="仿宋" panose="02010609060101010101" pitchFamily="49" charset="-122"/>
                <a:sym typeface="仿宋" panose="02010609060101010101" pitchFamily="49" charset="-122"/>
              </a:rPr>
              <a:t>2600</a:t>
            </a:r>
            <a:r>
              <a:rPr lang="zh-CN" altLang="en-US" sz="1400" b="1" dirty="0" smtClean="0">
                <a:solidFill>
                  <a:srgbClr val="5E5E8C"/>
                </a:solidFill>
                <a:ea typeface="仿宋" panose="02010609060101010101" pitchFamily="49" charset="-122"/>
                <a:sym typeface="仿宋" panose="02010609060101010101" pitchFamily="49" charset="-122"/>
              </a:rPr>
              <a:t>多万篇</a:t>
            </a:r>
            <a:endParaRPr lang="zh-CN" altLang="en-US" sz="1400" dirty="0"/>
          </a:p>
        </p:txBody>
      </p:sp>
      <p:sp>
        <p:nvSpPr>
          <p:cNvPr id="39" name="淘宝网chenying0907出品 38"/>
          <p:cNvSpPr/>
          <p:nvPr/>
        </p:nvSpPr>
        <p:spPr>
          <a:xfrm>
            <a:off x="4142802" y="4296533"/>
            <a:ext cx="1651329" cy="451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超星电子书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0" name="淘宝网chenying0907出品 39"/>
          <p:cNvSpPr txBox="1"/>
          <p:nvPr/>
        </p:nvSpPr>
        <p:spPr>
          <a:xfrm>
            <a:off x="3819065" y="4819995"/>
            <a:ext cx="2425513" cy="1061829"/>
          </a:xfrm>
          <a:prstGeom prst="rect">
            <a:avLst/>
          </a:prstGeom>
          <a:noFill/>
        </p:spPr>
        <p:txBody>
          <a:bodyPr wrap="square" rtlCol="0">
            <a:spAutoFit/>
          </a:bodyPr>
          <a:lstStyle/>
          <a:p>
            <a:pPr>
              <a:lnSpc>
                <a:spcPct val="90000"/>
              </a:lnSpc>
            </a:pPr>
            <a:r>
              <a:rPr lang="zh-CN" altLang="en-US" sz="1400" b="1" dirty="0" smtClean="0">
                <a:solidFill>
                  <a:srgbClr val="5E5E8C"/>
                </a:solidFill>
                <a:ea typeface="仿宋" panose="02010609060101010101" pitchFamily="49" charset="-122"/>
                <a:sym typeface="仿宋" panose="02010609060101010101" pitchFamily="49" charset="-122"/>
              </a:rPr>
              <a:t>超星电子图书数据库是目前国内最大的电子图书数据库，该数据库现有各类中文电子图书 </a:t>
            </a:r>
            <a:r>
              <a:rPr lang="en-US" altLang="zh-CN" sz="1400" b="1" dirty="0" smtClean="0">
                <a:solidFill>
                  <a:srgbClr val="5E5E8C"/>
                </a:solidFill>
                <a:ea typeface="仿宋" panose="02010609060101010101" pitchFamily="49" charset="-122"/>
                <a:sym typeface="仿宋" panose="02010609060101010101" pitchFamily="49" charset="-122"/>
              </a:rPr>
              <a:t>100 </a:t>
            </a:r>
            <a:r>
              <a:rPr lang="zh-CN" altLang="en-US" sz="1400" b="1" dirty="0" smtClean="0">
                <a:solidFill>
                  <a:srgbClr val="5E5E8C"/>
                </a:solidFill>
                <a:ea typeface="仿宋" panose="02010609060101010101" pitchFamily="49" charset="-122"/>
                <a:sym typeface="仿宋" panose="02010609060101010101" pitchFamily="49" charset="-122"/>
              </a:rPr>
              <a:t>多万种，内容覆盖各学科领域</a:t>
            </a:r>
            <a:endParaRPr lang="zh-CN" altLang="en-US" sz="1400" b="1" dirty="0">
              <a:solidFill>
                <a:srgbClr val="5E5E8C"/>
              </a:solidFill>
              <a:ea typeface="仿宋" panose="02010609060101010101" pitchFamily="49" charset="-122"/>
              <a:sym typeface="仿宋" panose="02010609060101010101" pitchFamily="49" charset="-122"/>
            </a:endParaRPr>
          </a:p>
        </p:txBody>
      </p:sp>
      <p:sp>
        <p:nvSpPr>
          <p:cNvPr id="41" name="淘宝网chenying0907出品 40"/>
          <p:cNvSpPr/>
          <p:nvPr/>
        </p:nvSpPr>
        <p:spPr>
          <a:xfrm>
            <a:off x="6916658" y="4278949"/>
            <a:ext cx="1462411" cy="4337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数图精品课</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2" name="淘宝网chenying0907出品 41"/>
          <p:cNvSpPr txBox="1"/>
          <p:nvPr/>
        </p:nvSpPr>
        <p:spPr>
          <a:xfrm>
            <a:off x="6469829" y="4819995"/>
            <a:ext cx="2425513" cy="1255728"/>
          </a:xfrm>
          <a:prstGeom prst="rect">
            <a:avLst/>
          </a:prstGeom>
          <a:noFill/>
        </p:spPr>
        <p:txBody>
          <a:bodyPr wrap="square" rtlCol="0">
            <a:spAutoFit/>
          </a:bodyPr>
          <a:lstStyle/>
          <a:p>
            <a:pPr>
              <a:lnSpc>
                <a:spcPct val="90000"/>
              </a:lnSpc>
            </a:pPr>
            <a:r>
              <a:rPr lang="zh-CN" altLang="en-US" sz="1400" b="1" dirty="0" smtClean="0">
                <a:solidFill>
                  <a:srgbClr val="5E5E8C"/>
                </a:solidFill>
                <a:ea typeface="仿宋" panose="02010609060101010101" pitchFamily="49" charset="-122"/>
                <a:sym typeface="仿宋" panose="02010609060101010101" pitchFamily="49" charset="-122"/>
              </a:rPr>
              <a:t>数图精品课视频资源服务平台涵盖了精品课程、纪录片、专题库等类型，我们开通的内容主要包括“美国探索”、历代馆藏书画、世界油画、世界名校等</a:t>
            </a:r>
            <a:endParaRPr lang="zh-CN" altLang="en-US" sz="1400" b="1" dirty="0">
              <a:solidFill>
                <a:srgbClr val="5E5E8C"/>
              </a:solidFill>
              <a:ea typeface="仿宋" panose="02010609060101010101" pitchFamily="49" charset="-122"/>
              <a:sym typeface="仿宋" panose="02010609060101010101" pitchFamily="49" charset="-122"/>
            </a:endParaRPr>
          </a:p>
        </p:txBody>
      </p:sp>
      <p:sp>
        <p:nvSpPr>
          <p:cNvPr id="43" name="淘宝网chenying0907出品 42"/>
          <p:cNvSpPr/>
          <p:nvPr/>
        </p:nvSpPr>
        <p:spPr>
          <a:xfrm>
            <a:off x="9561296" y="4278949"/>
            <a:ext cx="1206631" cy="452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起点考研</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4" name="淘宝网chenying0907出品 43"/>
          <p:cNvSpPr txBox="1"/>
          <p:nvPr/>
        </p:nvSpPr>
        <p:spPr>
          <a:xfrm>
            <a:off x="9114467" y="4819995"/>
            <a:ext cx="2425513" cy="1698927"/>
          </a:xfrm>
          <a:prstGeom prst="rect">
            <a:avLst/>
          </a:prstGeom>
          <a:noFill/>
        </p:spPr>
        <p:txBody>
          <a:bodyPr wrap="square" rtlCol="0">
            <a:spAutoFit/>
          </a:bodyPr>
          <a:lstStyle/>
          <a:p>
            <a:pPr>
              <a:lnSpc>
                <a:spcPct val="90000"/>
              </a:lnSpc>
            </a:pPr>
            <a:r>
              <a:rPr lang="zh-CN" altLang="en-US" sz="1400" b="1" dirty="0" smtClean="0">
                <a:solidFill>
                  <a:srgbClr val="5E5E8C"/>
                </a:solidFill>
                <a:ea typeface="仿宋" panose="02010609060101010101" pitchFamily="49" charset="-122"/>
                <a:sym typeface="仿宋" panose="02010609060101010101" pitchFamily="49" charset="-122"/>
              </a:rPr>
              <a:t>该数据库以年度考研大纲为基础，结合视频课件、练习试题、模拟试卷，对考点、难点、重点、复习方法及考试注意事项进行了系统规划。考研课程与线下授课老师同步更新，课程视频</a:t>
            </a:r>
            <a:r>
              <a:rPr lang="en-US" altLang="zh-CN" sz="1400" b="1" dirty="0" smtClean="0">
                <a:solidFill>
                  <a:srgbClr val="5E5E8C"/>
                </a:solidFill>
                <a:ea typeface="仿宋" panose="02010609060101010101" pitchFamily="49" charset="-122"/>
                <a:sym typeface="仿宋" panose="02010609060101010101" pitchFamily="49" charset="-122"/>
              </a:rPr>
              <a:t>1</a:t>
            </a:r>
            <a:r>
              <a:rPr lang="zh-CN" altLang="en-US" sz="1400" b="1" dirty="0" smtClean="0">
                <a:solidFill>
                  <a:srgbClr val="5E5E8C"/>
                </a:solidFill>
                <a:ea typeface="仿宋" panose="02010609060101010101" pitchFamily="49" charset="-122"/>
                <a:sym typeface="仿宋" panose="02010609060101010101" pitchFamily="49" charset="-122"/>
              </a:rPr>
              <a:t>万课以上，考研试卷</a:t>
            </a:r>
            <a:r>
              <a:rPr lang="en-US" altLang="zh-CN" sz="1400" b="1" dirty="0" smtClean="0">
                <a:solidFill>
                  <a:srgbClr val="5E5E8C"/>
                </a:solidFill>
                <a:ea typeface="仿宋" panose="02010609060101010101" pitchFamily="49" charset="-122"/>
                <a:sym typeface="仿宋" panose="02010609060101010101" pitchFamily="49" charset="-122"/>
              </a:rPr>
              <a:t>1500</a:t>
            </a:r>
            <a:r>
              <a:rPr lang="zh-CN" altLang="en-US" sz="1400" b="1" dirty="0" smtClean="0">
                <a:solidFill>
                  <a:srgbClr val="5E5E8C"/>
                </a:solidFill>
                <a:ea typeface="仿宋" panose="02010609060101010101" pitchFamily="49" charset="-122"/>
                <a:sym typeface="仿宋" panose="02010609060101010101" pitchFamily="49" charset="-122"/>
              </a:rPr>
              <a:t>套以上。</a:t>
            </a:r>
            <a:endParaRPr lang="zh-CN" altLang="en-US" sz="1400" b="1" dirty="0">
              <a:solidFill>
                <a:srgbClr val="5E5E8C"/>
              </a:solidFill>
              <a:ea typeface="仿宋" panose="02010609060101010101" pitchFamily="49" charset="-122"/>
              <a:sym typeface="仿宋" panose="02010609060101010101" pitchFamily="49" charset="-122"/>
            </a:endParaRPr>
          </a:p>
        </p:txBody>
      </p:sp>
      <p:sp>
        <p:nvSpPr>
          <p:cNvPr id="25" name="矩形 24"/>
          <p:cNvSpPr/>
          <p:nvPr/>
        </p:nvSpPr>
        <p:spPr>
          <a:xfrm>
            <a:off x="11340380" y="3824627"/>
            <a:ext cx="662361" cy="923330"/>
          </a:xfrm>
          <a:prstGeom prst="rect">
            <a:avLst/>
          </a:prstGeom>
        </p:spPr>
        <p:txBody>
          <a:bodyPr wrap="none">
            <a:spAutoFit/>
          </a:bodyPr>
          <a:lstStyle/>
          <a:p>
            <a:r>
              <a:rPr lang="en-US" altLang="zh-CN" sz="5400" dirty="0" smtClean="0"/>
              <a:t>…</a:t>
            </a:r>
            <a:endParaRPr lang="zh-CN" altLang="en-US" sz="54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100"/>
                            </p:stCondLst>
                            <p:childTnLst>
                              <p:par>
                                <p:cTn id="13" presetID="42"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par>
                          <p:cTn id="18" fill="hold">
                            <p:stCondLst>
                              <p:cond delay="2100"/>
                            </p:stCondLst>
                            <p:childTnLst>
                              <p:par>
                                <p:cTn id="19" presetID="3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par>
                          <p:cTn id="25" fill="hold">
                            <p:stCondLst>
                              <p:cond delay="3100"/>
                            </p:stCondLst>
                            <p:childTnLst>
                              <p:par>
                                <p:cTn id="26" presetID="3" presetClass="entr" presetSubtype="1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500"/>
                                        <p:tgtEl>
                                          <p:spTgt spid="37"/>
                                        </p:tgtEl>
                                      </p:cBhvr>
                                    </p:animEffect>
                                  </p:childTnLst>
                                </p:cTn>
                              </p:par>
                            </p:childTnLst>
                          </p:cTn>
                        </p:par>
                        <p:par>
                          <p:cTn id="29" fill="hold">
                            <p:stCondLst>
                              <p:cond delay="3600"/>
                            </p:stCondLst>
                            <p:childTnLst>
                              <p:par>
                                <p:cTn id="30" presetID="3" presetClass="entr" presetSubtype="1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childTnLst>
                          </p:cTn>
                        </p:par>
                        <p:par>
                          <p:cTn id="33" fill="hold">
                            <p:stCondLst>
                              <p:cond delay="4100"/>
                            </p:stCondLst>
                            <p:childTnLst>
                              <p:par>
                                <p:cTn id="34" presetID="3" presetClass="entr" presetSubtype="1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linds(horizontal)">
                                      <p:cBhvr>
                                        <p:cTn id="36" dur="500"/>
                                        <p:tgtEl>
                                          <p:spTgt spid="39"/>
                                        </p:tgtEl>
                                      </p:cBhvr>
                                    </p:animEffect>
                                  </p:childTnLst>
                                </p:cTn>
                              </p:par>
                            </p:childTnLst>
                          </p:cTn>
                        </p:par>
                        <p:par>
                          <p:cTn id="37" fill="hold">
                            <p:stCondLst>
                              <p:cond delay="4600"/>
                            </p:stCondLst>
                            <p:childTnLst>
                              <p:par>
                                <p:cTn id="38" presetID="3" presetClass="entr" presetSubtype="1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linds(horizontal)">
                                      <p:cBhvr>
                                        <p:cTn id="40" dur="500"/>
                                        <p:tgtEl>
                                          <p:spTgt spid="40"/>
                                        </p:tgtEl>
                                      </p:cBhvr>
                                    </p:animEffect>
                                  </p:childTnLst>
                                </p:cTn>
                              </p:par>
                            </p:childTnLst>
                          </p:cTn>
                        </p:par>
                        <p:par>
                          <p:cTn id="41" fill="hold">
                            <p:stCondLst>
                              <p:cond delay="5100"/>
                            </p:stCondLst>
                            <p:childTnLst>
                              <p:par>
                                <p:cTn id="42" presetID="3" presetClass="entr" presetSubtype="10"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linds(horizontal)">
                                      <p:cBhvr>
                                        <p:cTn id="44" dur="500"/>
                                        <p:tgtEl>
                                          <p:spTgt spid="41"/>
                                        </p:tgtEl>
                                      </p:cBhvr>
                                    </p:animEffect>
                                  </p:childTnLst>
                                </p:cTn>
                              </p:par>
                            </p:childTnLst>
                          </p:cTn>
                        </p:par>
                        <p:par>
                          <p:cTn id="45" fill="hold">
                            <p:stCondLst>
                              <p:cond delay="5600"/>
                            </p:stCondLst>
                            <p:childTnLst>
                              <p:par>
                                <p:cTn id="46" presetID="3" presetClass="entr" presetSubtype="1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linds(horizontal)">
                                      <p:cBhvr>
                                        <p:cTn id="48" dur="500"/>
                                        <p:tgtEl>
                                          <p:spTgt spid="42"/>
                                        </p:tgtEl>
                                      </p:cBhvr>
                                    </p:animEffect>
                                  </p:childTnLst>
                                </p:cTn>
                              </p:par>
                            </p:childTnLst>
                          </p:cTn>
                        </p:par>
                        <p:par>
                          <p:cTn id="49" fill="hold">
                            <p:stCondLst>
                              <p:cond delay="6100"/>
                            </p:stCondLst>
                            <p:childTnLst>
                              <p:par>
                                <p:cTn id="50" presetID="3" presetClass="entr" presetSubtype="1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linds(horizontal)">
                                      <p:cBhvr>
                                        <p:cTn id="52" dur="500"/>
                                        <p:tgtEl>
                                          <p:spTgt spid="43"/>
                                        </p:tgtEl>
                                      </p:cBhvr>
                                    </p:animEffect>
                                  </p:childTnLst>
                                </p:cTn>
                              </p:par>
                            </p:childTnLst>
                          </p:cTn>
                        </p:par>
                        <p:par>
                          <p:cTn id="53" fill="hold">
                            <p:stCondLst>
                              <p:cond delay="6600"/>
                            </p:stCondLst>
                            <p:childTnLst>
                              <p:par>
                                <p:cTn id="54" presetID="3" presetClass="entr" presetSubtype="10"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blinds(horizontal)">
                                      <p:cBhvr>
                                        <p:cTn id="5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7" grpId="0" animBg="1"/>
      <p:bldP spid="38" grpId="0"/>
      <p:bldP spid="39" grpId="0" animBg="1"/>
      <p:bldP spid="40" grpId="0"/>
      <p:bldP spid="41" grpId="0" animBg="1"/>
      <p:bldP spid="42" grpId="0"/>
      <p:bldP spid="43" grpId="0" animBg="1"/>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p:nvPr/>
        </p:nvSpPr>
        <p:spPr>
          <a:xfrm>
            <a:off x="624418" y="1341438"/>
            <a:ext cx="11233149" cy="5111750"/>
          </a:xfrm>
          <a:prstGeom prst="rect">
            <a:avLst/>
          </a:prstGeom>
          <a:noFill/>
          <a:ln w="9525">
            <a:noFill/>
          </a:ln>
        </p:spPr>
        <p:txBody>
          <a:bodyPr/>
          <a:lstStyle/>
          <a:p>
            <a:pPr eaLnBrk="0" hangingPunct="0">
              <a:lnSpc>
                <a:spcPct val="90000"/>
              </a:lnSpc>
              <a:spcBef>
                <a:spcPct val="20000"/>
              </a:spcBef>
            </a:pPr>
            <a:r>
              <a:rPr lang="zh-CN" altLang="en-US" sz="3600" u="none" dirty="0">
                <a:latin typeface="隶书" panose="02010509060101010101" pitchFamily="49" charset="-122"/>
                <a:ea typeface="隶书" panose="02010509060101010101" pitchFamily="49" charset="-122"/>
              </a:rPr>
              <a:t>常用数据库有：</a:t>
            </a:r>
            <a:endParaRPr lang="zh-CN" altLang="en-US" sz="3600" u="none" dirty="0">
              <a:latin typeface="隶书" panose="02010509060101010101" pitchFamily="49" charset="-122"/>
              <a:ea typeface="隶书" panose="0201050906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1.</a:t>
            </a:r>
            <a:r>
              <a:rPr lang="zh-CN" altLang="en-US" sz="2800" b="1" dirty="0" smtClean="0">
                <a:latin typeface="Century Schoolbook" panose="02040604050505020304" pitchFamily="18" charset="0"/>
                <a:ea typeface="仿宋_GB2312" panose="02010609030101010101" pitchFamily="49" charset="-122"/>
              </a:rPr>
              <a:t>中国</a:t>
            </a:r>
            <a:r>
              <a:rPr lang="zh-CN" altLang="en-US" sz="2800" b="1" dirty="0" smtClean="0">
                <a:solidFill>
                  <a:srgbClr val="FF0000"/>
                </a:solidFill>
                <a:latin typeface="Century Schoolbook" panose="02040604050505020304" pitchFamily="18" charset="0"/>
                <a:ea typeface="仿宋_GB2312" panose="02010609030101010101" pitchFamily="49" charset="-122"/>
              </a:rPr>
              <a:t>知网（</a:t>
            </a:r>
            <a:r>
              <a:rPr lang="en-US" altLang="zh-CN" sz="2800" b="1" dirty="0" smtClean="0">
                <a:solidFill>
                  <a:srgbClr val="FF0000"/>
                </a:solidFill>
                <a:latin typeface="Century Schoolbook" panose="02040604050505020304" pitchFamily="18" charset="0"/>
                <a:ea typeface="仿宋_GB2312" panose="02010609030101010101" pitchFamily="49" charset="-122"/>
              </a:rPr>
              <a:t>CNKI</a:t>
            </a:r>
            <a:r>
              <a:rPr lang="zh-CN" altLang="en-US" sz="2800" b="1" dirty="0" smtClean="0">
                <a:solidFill>
                  <a:srgbClr val="FF0000"/>
                </a:solidFill>
                <a:latin typeface="Century Schoolbook" panose="02040604050505020304" pitchFamily="18" charset="0"/>
                <a:ea typeface="仿宋_GB2312" panose="02010609030101010101" pitchFamily="49" charset="-122"/>
              </a:rPr>
              <a:t>）</a:t>
            </a:r>
            <a:r>
              <a:rPr lang="zh-CN" altLang="en-US" sz="2800" b="1" dirty="0" smtClean="0">
                <a:latin typeface="Century Schoolbook" panose="02040604050505020304" pitchFamily="18" charset="0"/>
                <a:ea typeface="仿宋_GB2312" panose="02010609030101010101" pitchFamily="49" charset="-122"/>
              </a:rPr>
              <a:t>中文期刊全文数据库</a:t>
            </a:r>
            <a:r>
              <a:rPr lang="zh-CN" altLang="en-US" sz="2800" b="1" u="none" dirty="0" smtClean="0">
                <a:latin typeface="Century Schoolbook" panose="02040604050505020304" pitchFamily="18" charset="0"/>
                <a:ea typeface="仿宋_GB2312" panose="02010609030101010101" pitchFamily="49" charset="-122"/>
              </a:rPr>
              <a:t>；</a:t>
            </a:r>
            <a:endParaRPr lang="zh-CN" altLang="en-US"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2.</a:t>
            </a:r>
            <a:r>
              <a:rPr lang="zh-CN" altLang="en-US" sz="2800" b="1" dirty="0" smtClean="0">
                <a:solidFill>
                  <a:srgbClr val="FF0000"/>
                </a:solidFill>
                <a:latin typeface="Century Schoolbook" panose="02040604050505020304" pitchFamily="18" charset="0"/>
                <a:ea typeface="仿宋_GB2312" panose="02010609030101010101" pitchFamily="49" charset="-122"/>
              </a:rPr>
              <a:t>万方</a:t>
            </a:r>
            <a:r>
              <a:rPr lang="zh-CN" altLang="en-US" sz="2800" b="1" dirty="0" smtClean="0">
                <a:latin typeface="Century Schoolbook" panose="02040604050505020304" pitchFamily="18" charset="0"/>
                <a:ea typeface="仿宋_GB2312" panose="02010609030101010101" pitchFamily="49" charset="-122"/>
              </a:rPr>
              <a:t>数据知识平台；</a:t>
            </a:r>
            <a:endParaRPr lang="zh-CN" altLang="en-US"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3.</a:t>
            </a:r>
            <a:r>
              <a:rPr lang="zh-CN" altLang="en-US" sz="2800" b="1" dirty="0" smtClean="0">
                <a:solidFill>
                  <a:srgbClr val="FF0000"/>
                </a:solidFill>
                <a:latin typeface="Century Schoolbook" panose="02040604050505020304" pitchFamily="18" charset="0"/>
                <a:ea typeface="仿宋_GB2312" panose="02010609030101010101" pitchFamily="49" charset="-122"/>
              </a:rPr>
              <a:t>超</a:t>
            </a:r>
            <a:r>
              <a:rPr lang="zh-CN" altLang="en-US" sz="2800" b="1" dirty="0">
                <a:solidFill>
                  <a:srgbClr val="FF0000"/>
                </a:solidFill>
                <a:latin typeface="Century Schoolbook" panose="02040604050505020304" pitchFamily="18" charset="0"/>
                <a:ea typeface="仿宋_GB2312" panose="02010609030101010101" pitchFamily="49" charset="-122"/>
              </a:rPr>
              <a:t>星电子书</a:t>
            </a:r>
            <a:r>
              <a:rPr lang="en-US" altLang="zh-CN" sz="2800" b="1" dirty="0">
                <a:solidFill>
                  <a:srgbClr val="FF0000"/>
                </a:solidFill>
                <a:latin typeface="Century Schoolbook" panose="02040604050505020304" pitchFamily="18" charset="0"/>
                <a:ea typeface="仿宋_GB2312" panose="02010609030101010101" pitchFamily="49" charset="-122"/>
              </a:rPr>
              <a:t> </a:t>
            </a:r>
            <a:r>
              <a:rPr lang="zh-CN" altLang="en-US" sz="2800" b="1" u="none" dirty="0">
                <a:latin typeface="Century Schoolbook" panose="02040604050505020304" pitchFamily="18" charset="0"/>
                <a:ea typeface="仿宋_GB2312" panose="02010609030101010101" pitchFamily="49" charset="-122"/>
              </a:rPr>
              <a:t>数据库；</a:t>
            </a:r>
            <a:endParaRPr lang="zh-CN" altLang="en-US"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4.</a:t>
            </a:r>
            <a:r>
              <a:rPr lang="zh-CN" altLang="en-US" sz="2800" b="1" dirty="0" smtClean="0">
                <a:solidFill>
                  <a:srgbClr val="FF0000"/>
                </a:solidFill>
                <a:latin typeface="Century Schoolbook" panose="02040604050505020304" pitchFamily="18" charset="0"/>
                <a:ea typeface="仿宋_GB2312" panose="02010609030101010101" pitchFamily="49" charset="-122"/>
              </a:rPr>
              <a:t>数</a:t>
            </a:r>
            <a:r>
              <a:rPr lang="zh-CN" altLang="en-US" sz="2800" b="1" dirty="0">
                <a:solidFill>
                  <a:srgbClr val="FF0000"/>
                </a:solidFill>
                <a:latin typeface="Century Schoolbook" panose="02040604050505020304" pitchFamily="18" charset="0"/>
                <a:ea typeface="仿宋_GB2312" panose="02010609030101010101" pitchFamily="49" charset="-122"/>
              </a:rPr>
              <a:t>图</a:t>
            </a:r>
            <a:r>
              <a:rPr lang="zh-CN" altLang="en-US" sz="2800" b="1" u="none" dirty="0">
                <a:latin typeface="Century Schoolbook" panose="02040604050505020304" pitchFamily="18" charset="0"/>
                <a:ea typeface="仿宋_GB2312" panose="02010609030101010101" pitchFamily="49" charset="-122"/>
              </a:rPr>
              <a:t>世界名校精品课系列；</a:t>
            </a:r>
            <a:endParaRPr lang="zh-CN" altLang="en-US"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5.</a:t>
            </a:r>
            <a:r>
              <a:rPr lang="zh-CN" altLang="en-US" sz="2800" b="1" dirty="0" smtClean="0">
                <a:solidFill>
                  <a:srgbClr val="FF0000"/>
                </a:solidFill>
                <a:latin typeface="Century Schoolbook" panose="02040604050505020304" pitchFamily="18" charset="0"/>
                <a:ea typeface="仿宋_GB2312" panose="02010609030101010101" pitchFamily="49" charset="-122"/>
              </a:rPr>
              <a:t>国道</a:t>
            </a:r>
            <a:r>
              <a:rPr lang="en-US" altLang="zh-CN" sz="2800" b="1" u="none" dirty="0">
                <a:latin typeface="Century Schoolbook" panose="02040604050505020304" pitchFamily="18" charset="0"/>
                <a:ea typeface="仿宋_GB2312" panose="02010609030101010101" pitchFamily="49" charset="-122"/>
              </a:rPr>
              <a:t>SpecialSci</a:t>
            </a:r>
            <a:r>
              <a:rPr lang="zh-CN" altLang="en-US" sz="2800" b="1" u="none" dirty="0">
                <a:latin typeface="Century Schoolbook" panose="02040604050505020304" pitchFamily="18" charset="0"/>
                <a:ea typeface="仿宋_GB2312" panose="02010609030101010101" pitchFamily="49" charset="-122"/>
              </a:rPr>
              <a:t>外文专题数据库；</a:t>
            </a:r>
            <a:endParaRPr lang="zh-CN" altLang="en-US"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6.</a:t>
            </a:r>
            <a:r>
              <a:rPr lang="zh-CN" altLang="en-US" sz="2800" b="1" dirty="0" smtClean="0">
                <a:solidFill>
                  <a:srgbClr val="FF0000"/>
                </a:solidFill>
                <a:latin typeface="Century Schoolbook" panose="02040604050505020304" pitchFamily="18" charset="0"/>
                <a:ea typeface="仿宋_GB2312" panose="02010609030101010101" pitchFamily="49" charset="-122"/>
              </a:rPr>
              <a:t>国道</a:t>
            </a:r>
            <a:r>
              <a:rPr lang="en-US" altLang="zh-CN" sz="2800" b="1" u="none" dirty="0">
                <a:latin typeface="Century Schoolbook" panose="02040604050505020304" pitchFamily="18" charset="0"/>
                <a:ea typeface="仿宋_GB2312" panose="02010609030101010101" pitchFamily="49" charset="-122"/>
              </a:rPr>
              <a:t>MeTel</a:t>
            </a:r>
            <a:r>
              <a:rPr lang="zh-CN" altLang="en-US" sz="2800" b="1" u="none" dirty="0">
                <a:latin typeface="Century Schoolbook" panose="02040604050505020304" pitchFamily="18" charset="0"/>
                <a:ea typeface="仿宋_GB2312" panose="02010609030101010101" pitchFamily="49" charset="-122"/>
              </a:rPr>
              <a:t>教学资源平台；</a:t>
            </a:r>
            <a:endParaRPr lang="zh-CN" altLang="en-US"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7.</a:t>
            </a:r>
            <a:r>
              <a:rPr lang="zh-CN" altLang="en-US" sz="2800" b="1" dirty="0" smtClean="0">
                <a:solidFill>
                  <a:srgbClr val="FF0000"/>
                </a:solidFill>
                <a:latin typeface="Century Schoolbook" panose="02040604050505020304" pitchFamily="18" charset="0"/>
                <a:ea typeface="仿宋_GB2312" panose="02010609030101010101" pitchFamily="49" charset="-122"/>
              </a:rPr>
              <a:t>银</a:t>
            </a:r>
            <a:r>
              <a:rPr lang="zh-CN" altLang="en-US" sz="2800" b="1" dirty="0">
                <a:solidFill>
                  <a:srgbClr val="FF0000"/>
                </a:solidFill>
                <a:latin typeface="Century Schoolbook" panose="02040604050505020304" pitchFamily="18" charset="0"/>
                <a:ea typeface="仿宋_GB2312" panose="02010609030101010101" pitchFamily="49" charset="-122"/>
              </a:rPr>
              <a:t>符</a:t>
            </a:r>
            <a:r>
              <a:rPr lang="zh-CN" altLang="en-US" sz="2800" b="1" u="none" dirty="0">
                <a:latin typeface="Century Schoolbook" panose="02040604050505020304" pitchFamily="18" charset="0"/>
                <a:ea typeface="仿宋_GB2312" panose="02010609030101010101" pitchFamily="49" charset="-122"/>
              </a:rPr>
              <a:t>考试题库；</a:t>
            </a:r>
            <a:endParaRPr lang="zh-CN" altLang="en-US"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8.</a:t>
            </a:r>
            <a:r>
              <a:rPr lang="zh-CN" altLang="en-US" sz="2800" b="1" dirty="0" smtClean="0">
                <a:solidFill>
                  <a:srgbClr val="FF0000"/>
                </a:solidFill>
                <a:latin typeface="Century Schoolbook" panose="02040604050505020304" pitchFamily="18" charset="0"/>
                <a:ea typeface="仿宋_GB2312" panose="02010609030101010101" pitchFamily="49" charset="-122"/>
              </a:rPr>
              <a:t>起点</a:t>
            </a:r>
            <a:r>
              <a:rPr lang="zh-CN" altLang="en-US" sz="2800" b="1" u="none" dirty="0">
                <a:latin typeface="Century Schoolbook" panose="02040604050505020304" pitchFamily="18" charset="0"/>
                <a:ea typeface="仿宋_GB2312" panose="02010609030101010101" pitchFamily="49" charset="-122"/>
              </a:rPr>
              <a:t>考试网、</a:t>
            </a:r>
            <a:r>
              <a:rPr lang="zh-CN" altLang="en-US" sz="2800" b="1" dirty="0">
                <a:solidFill>
                  <a:srgbClr val="FF0000"/>
                </a:solidFill>
                <a:latin typeface="Century Schoolbook" panose="02040604050505020304" pitchFamily="18" charset="0"/>
                <a:ea typeface="仿宋_GB2312" panose="02010609030101010101" pitchFamily="49" charset="-122"/>
              </a:rPr>
              <a:t>起点</a:t>
            </a:r>
            <a:r>
              <a:rPr lang="zh-CN" altLang="en-US" sz="2800" b="1" u="none" dirty="0">
                <a:latin typeface="Century Schoolbook" panose="02040604050505020304" pitchFamily="18" charset="0"/>
                <a:ea typeface="仿宋_GB2312" panose="02010609030101010101" pitchFamily="49" charset="-122"/>
              </a:rPr>
              <a:t>考研网；</a:t>
            </a:r>
            <a:endParaRPr lang="zh-CN" altLang="en-US"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b="1" u="none" dirty="0" smtClean="0">
                <a:latin typeface="Century Schoolbook" panose="02040604050505020304" pitchFamily="18" charset="0"/>
                <a:ea typeface="仿宋_GB2312" panose="02010609030101010101" pitchFamily="49" charset="-122"/>
              </a:rPr>
              <a:t>9.</a:t>
            </a:r>
            <a:r>
              <a:rPr lang="zh-CN" altLang="en-US" sz="2800" b="1" dirty="0" smtClean="0">
                <a:solidFill>
                  <a:srgbClr val="FF0000"/>
                </a:solidFill>
                <a:latin typeface="Century Schoolbook" panose="02040604050505020304" pitchFamily="18" charset="0"/>
                <a:ea typeface="仿宋_GB2312" panose="02010609030101010101" pitchFamily="49" charset="-122"/>
              </a:rPr>
              <a:t>新</a:t>
            </a:r>
            <a:r>
              <a:rPr lang="zh-CN" altLang="en-US" sz="2800" b="1" dirty="0">
                <a:solidFill>
                  <a:srgbClr val="FF0000"/>
                </a:solidFill>
                <a:latin typeface="Century Schoolbook" panose="02040604050505020304" pitchFamily="18" charset="0"/>
                <a:ea typeface="仿宋_GB2312" panose="02010609030101010101" pitchFamily="49" charset="-122"/>
              </a:rPr>
              <a:t>东方</a:t>
            </a:r>
            <a:r>
              <a:rPr lang="zh-CN" altLang="en-US" sz="2800" b="1" u="none" dirty="0">
                <a:latin typeface="Century Schoolbook" panose="02040604050505020304" pitchFamily="18" charset="0"/>
                <a:ea typeface="仿宋_GB2312" panose="02010609030101010101" pitchFamily="49" charset="-122"/>
              </a:rPr>
              <a:t>多媒体学习库；</a:t>
            </a:r>
            <a:endParaRPr lang="en-US" altLang="zh-CN" sz="2800" b="1" u="none" dirty="0">
              <a:latin typeface="Century Schoolbook" panose="02040604050505020304" pitchFamily="18" charset="0"/>
              <a:ea typeface="仿宋_GB2312" panose="02010609030101010101" pitchFamily="49" charset="-122"/>
            </a:endParaRPr>
          </a:p>
          <a:p>
            <a:pPr eaLnBrk="0" hangingPunct="0">
              <a:lnSpc>
                <a:spcPct val="90000"/>
              </a:lnSpc>
              <a:spcBef>
                <a:spcPct val="20000"/>
              </a:spcBef>
            </a:pPr>
            <a:r>
              <a:rPr lang="en-US" altLang="zh-CN" sz="2800" u="none" dirty="0">
                <a:latin typeface="华文行楷" panose="02010800040101010101" pitchFamily="2" charset="-122"/>
                <a:ea typeface="华文行楷" panose="02010800040101010101" pitchFamily="2" charset="-122"/>
              </a:rPr>
              <a:t>    </a:t>
            </a:r>
            <a:r>
              <a:rPr lang="en-US" altLang="zh-CN" sz="4000" u="none" dirty="0">
                <a:latin typeface="华文行楷" panose="02010800040101010101" pitchFamily="2" charset="-122"/>
                <a:ea typeface="华文行楷" panose="02010800040101010101" pitchFamily="2" charset="-122"/>
              </a:rPr>
              <a:t>……</a:t>
            </a:r>
            <a:endParaRPr lang="zh-CN" altLang="en-US" sz="4000" u="none" dirty="0">
              <a:latin typeface="华文行楷" panose="02010800040101010101" pitchFamily="2" charset="-122"/>
              <a:ea typeface="华文行楷" panose="02010800040101010101" pitchFamily="2"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9" name="直接连接符 8"/>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电子资源</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2050" name="Picture 2"/>
          <p:cNvPicPr>
            <a:picLocks noGrp="1" noChangeAspect="1" noChangeArrowheads="1"/>
          </p:cNvPicPr>
          <p:nvPr>
            <p:ph idx="1"/>
          </p:nvPr>
        </p:nvPicPr>
        <p:blipFill>
          <a:blip r:embed="rId1"/>
          <a:srcRect/>
          <a:stretch>
            <a:fillRect/>
          </a:stretch>
        </p:blipFill>
        <p:spPr bwMode="auto">
          <a:xfrm>
            <a:off x="337438" y="0"/>
            <a:ext cx="11309955" cy="6858000"/>
          </a:xfrm>
          <a:prstGeom prst="rect">
            <a:avLst/>
          </a:prstGeom>
          <a:noFill/>
          <a:ln w="9525">
            <a:noFill/>
            <a:miter lim="800000"/>
            <a:headEnd/>
            <a:tailEnd/>
          </a:ln>
          <a:effectLst/>
        </p:spPr>
      </p:pic>
      <p:sp>
        <p:nvSpPr>
          <p:cNvPr id="5" name="矩形 4"/>
          <p:cNvSpPr/>
          <p:nvPr/>
        </p:nvSpPr>
        <p:spPr>
          <a:xfrm>
            <a:off x="3956538" y="1143000"/>
            <a:ext cx="1371600" cy="39565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线形标注 1 5"/>
          <p:cNvSpPr/>
          <p:nvPr/>
        </p:nvSpPr>
        <p:spPr>
          <a:xfrm>
            <a:off x="958361" y="1072662"/>
            <a:ext cx="2743200" cy="545123"/>
          </a:xfrm>
          <a:prstGeom prst="borderCallout1">
            <a:avLst>
              <a:gd name="adj1" fmla="val 7460"/>
              <a:gd name="adj2" fmla="val 102564"/>
              <a:gd name="adj3" fmla="val 39919"/>
              <a:gd name="adj4" fmla="val 109423"/>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2060"/>
                </a:solidFill>
              </a:rPr>
              <a:t>点击此处，可直接进入到统一检索系统</a:t>
            </a:r>
            <a:endParaRPr lang="zh-CN" altLang="en-US" dirty="0">
              <a:solidFill>
                <a:srgbClr val="00206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264747" y="0"/>
            <a:ext cx="11521017" cy="796925"/>
          </a:xfrm>
        </p:spPr>
        <p:txBody>
          <a:bodyPr vert="horz" wrap="square" lIns="91440" tIns="45720" rIns="91440" bIns="45720" anchor="ctr"/>
          <a:lstStyle/>
          <a:p>
            <a:r>
              <a:rPr lang="en-US" dirty="0" smtClean="0">
                <a:hlinkClick r:id="rId1"/>
              </a:rPr>
              <a:t>https://findhetaodaxue.libsp.com/#/Home</a:t>
            </a:r>
            <a:endParaRPr lang="en-US" altLang="zh-CN" dirty="0"/>
          </a:p>
        </p:txBody>
      </p:sp>
      <p:sp>
        <p:nvSpPr>
          <p:cNvPr id="37893" name="灯片编号占位符 6"/>
          <p:cNvSpPr txBox="1">
            <a:spLocks noGrp="1"/>
          </p:cNvSpPr>
          <p:nvPr>
            <p:ph type="sldNum" sz="quarter" idx="12"/>
          </p:nvPr>
        </p:nvSpPr>
        <p:spPr/>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5pPr>
          </a:lstStyle>
          <a:p>
            <a:pPr lvl="0" algn="r" eaLnBrk="1" hangingPunct="1"/>
            <a:fld id="{9A0DB2DC-4C9A-4742-B13C-FB6460FD3503}" type="slidenum">
              <a:rPr lang="en-US" altLang="zh-CN" sz="1200" u="none" dirty="0">
                <a:latin typeface="Arial Black" panose="020B0A04020102020204" pitchFamily="34" charset="0"/>
              </a:rPr>
            </a:fld>
            <a:endParaRPr lang="en-US" altLang="zh-CN" sz="1200" u="none" dirty="0">
              <a:latin typeface="Arial Black" panose="020B0A04020102020204" pitchFamily="34" charset="0"/>
            </a:endParaRPr>
          </a:p>
        </p:txBody>
      </p:sp>
      <p:sp>
        <p:nvSpPr>
          <p:cNvPr id="5" name="内容占位符 4"/>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a:blip r:embed="rId2"/>
          <a:srcRect/>
          <a:stretch>
            <a:fillRect/>
          </a:stretch>
        </p:blipFill>
        <p:spPr bwMode="auto">
          <a:xfrm>
            <a:off x="299915" y="702651"/>
            <a:ext cx="10989408" cy="60508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624590" y="1128713"/>
            <a:ext cx="11146367" cy="3048000"/>
          </a:xfrm>
        </p:spPr>
        <p:txBody>
          <a:bodyPr>
            <a:normAutofit fontScale="92500" lnSpcReduction="20000"/>
          </a:bodyPr>
          <a:lstStyle/>
          <a:p>
            <a:pPr>
              <a:lnSpc>
                <a:spcPct val="130000"/>
              </a:lnSpc>
              <a:buFontTx/>
              <a:buChar char="•"/>
              <a:defRPr/>
            </a:pPr>
            <a:r>
              <a:rPr lang="zh-CN" altLang="en-US" sz="3800" dirty="0" smtClean="0">
                <a:latin typeface="楷体" panose="02010609060101010101" pitchFamily="49" charset="-122"/>
                <a:ea typeface="楷体" panose="02010609060101010101" pitchFamily="49" charset="-122"/>
                <a:cs typeface="Arial" panose="020B0604020202020204" pitchFamily="34" charset="0"/>
              </a:rPr>
              <a:t>图书馆是信息的存储与传递中心，</a:t>
            </a:r>
            <a:r>
              <a:rPr lang="zh-CN" altLang="en-US" sz="3800" b="1" dirty="0" smtClean="0">
                <a:latin typeface="楷体" panose="02010609060101010101" pitchFamily="49" charset="-122"/>
                <a:ea typeface="楷体" panose="02010609060101010101" pitchFamily="49" charset="-122"/>
                <a:cs typeface="Arial" panose="020B0604020202020204" pitchFamily="34" charset="0"/>
              </a:rPr>
              <a:t>“</a:t>
            </a:r>
            <a:r>
              <a:rPr lang="zh-CN" altLang="en-US" sz="3800" b="1" dirty="0">
                <a:latin typeface="楷体" panose="02010609060101010101" pitchFamily="49" charset="-122"/>
                <a:ea typeface="楷体" panose="02010609060101010101" pitchFamily="49" charset="-122"/>
                <a:cs typeface="Arial" panose="020B0604020202020204" pitchFamily="34" charset="0"/>
              </a:rPr>
              <a:t>大学图书馆是大学的心脏”。</a:t>
            </a:r>
            <a:endParaRPr lang="en-US" altLang="zh-CN" sz="3800" b="1" dirty="0" smtClean="0">
              <a:latin typeface="楷体" panose="02010609060101010101" pitchFamily="49" charset="-122"/>
              <a:ea typeface="楷体" panose="02010609060101010101" pitchFamily="49" charset="-122"/>
              <a:cs typeface="Arial" panose="020B0604020202020204" pitchFamily="34" charset="0"/>
            </a:endParaRPr>
          </a:p>
          <a:p>
            <a:pPr>
              <a:lnSpc>
                <a:spcPct val="130000"/>
              </a:lnSpc>
              <a:buFontTx/>
              <a:buChar char="•"/>
              <a:defRPr/>
            </a:pPr>
            <a:r>
              <a:rPr lang="zh-CN" altLang="en-US" sz="3800" dirty="0" smtClean="0">
                <a:latin typeface="楷体" panose="02010609060101010101" pitchFamily="49" charset="-122"/>
                <a:ea typeface="楷体" panose="02010609060101010101" pitchFamily="49" charset="-122"/>
                <a:cs typeface="Arial" panose="020B0604020202020204" pitchFamily="34" charset="0"/>
              </a:rPr>
              <a:t>高校图书馆是学校的文献信息中心；是为教学和科研服务的学术性机构。</a:t>
            </a:r>
            <a:endParaRPr lang="zh-CN" altLang="en-US" sz="2800" dirty="0">
              <a:latin typeface="楷体" panose="02010609060101010101" pitchFamily="49" charset="-122"/>
              <a:ea typeface="楷体" panose="02010609060101010101" pitchFamily="49" charset="-122"/>
              <a:cs typeface="Arial" panose="020B0604020202020204" pitchFamily="34" charset="0"/>
            </a:endParaRPr>
          </a:p>
          <a:p>
            <a:pPr>
              <a:lnSpc>
                <a:spcPct val="90000"/>
              </a:lnSpc>
              <a:spcBef>
                <a:spcPct val="50000"/>
              </a:spcBef>
              <a:buFontTx/>
              <a:buNone/>
              <a:defRPr/>
            </a:pPr>
            <a:r>
              <a:rPr lang="zh-CN" altLang="en-US" sz="2800" dirty="0">
                <a:latin typeface="华文行楷" panose="02010800040101010101" pitchFamily="2" charset="-122"/>
                <a:ea typeface="华文行楷" panose="02010800040101010101" pitchFamily="2" charset="-122"/>
                <a:cs typeface="Arial" panose="020B0604020202020204" pitchFamily="34" charset="0"/>
              </a:rPr>
              <a:t>                            </a:t>
            </a:r>
            <a:endParaRPr lang="zh-CN" altLang="en-US" sz="2800" dirty="0">
              <a:latin typeface="华文行楷" panose="02010800040101010101" pitchFamily="2" charset="-122"/>
              <a:ea typeface="华文行楷" panose="02010800040101010101" pitchFamily="2" charset="-122"/>
              <a:cs typeface="Arial" panose="020B0604020202020204" pitchFamily="34" charset="0"/>
            </a:endParaRPr>
          </a:p>
        </p:txBody>
      </p:sp>
      <p:sp>
        <p:nvSpPr>
          <p:cNvPr id="8198" name="标题 7"/>
          <p:cNvSpPr>
            <a:spLocks noGrp="1"/>
          </p:cNvSpPr>
          <p:nvPr>
            <p:ph type="title"/>
          </p:nvPr>
        </p:nvSpPr>
        <p:spPr>
          <a:xfrm>
            <a:off x="1932495" y="-136851"/>
            <a:ext cx="10515600" cy="1325563"/>
          </a:xfrm>
        </p:spPr>
        <p:txBody>
          <a:bodyPr>
            <a:normAutofit/>
          </a:bodyPr>
          <a:lstStyle/>
          <a:p>
            <a:r>
              <a:rPr lang="zh-CN" altLang="en-US" sz="2800" b="1" dirty="0">
                <a:solidFill>
                  <a:srgbClr val="4472C4">
                    <a:lumMod val="75000"/>
                  </a:srgbClr>
                </a:solidFill>
                <a:latin typeface="微软雅黑" panose="020B0503020204020204" pitchFamily="34" charset="-122"/>
                <a:ea typeface="微软雅黑" panose="020B0503020204020204" pitchFamily="34" charset="-122"/>
                <a:cs typeface="+mn-cs"/>
              </a:rPr>
              <a:t>什么是大学图书馆？</a:t>
            </a:r>
            <a:endParaRPr lang="zh-CN" altLang="en-US" sz="2800" b="1" dirty="0">
              <a:solidFill>
                <a:srgbClr val="4472C4">
                  <a:lumMod val="75000"/>
                </a:srgbClr>
              </a:solidFill>
              <a:latin typeface="微软雅黑" panose="020B0503020204020204" pitchFamily="34" charset="-122"/>
              <a:ea typeface="微软雅黑" panose="020B0503020204020204" pitchFamily="34" charset="-122"/>
              <a:cs typeface="+mn-cs"/>
            </a:endParaRPr>
          </a:p>
        </p:txBody>
      </p:sp>
      <p:sp>
        <p:nvSpPr>
          <p:cNvPr id="2" name="TextBox 1"/>
          <p:cNvSpPr txBox="1"/>
          <p:nvPr/>
        </p:nvSpPr>
        <p:spPr>
          <a:xfrm>
            <a:off x="1932495" y="4346798"/>
            <a:ext cx="7420131" cy="1200329"/>
          </a:xfrm>
          <a:prstGeom prst="rect">
            <a:avLst/>
          </a:prstGeom>
          <a:noFill/>
        </p:spPr>
        <p:txBody>
          <a:bodyPr wrap="square" rtlCol="0">
            <a:spAutoFit/>
          </a:bodyPr>
          <a:lstStyle/>
          <a:p>
            <a:r>
              <a:rPr lang="zh-CN" altLang="en-US" sz="5400" b="1" dirty="0" smtClean="0">
                <a:effectLst>
                  <a:outerShdw blurRad="38100" dist="38100" dir="2700000" algn="tl">
                    <a:srgbClr val="FFFFFF"/>
                  </a:outerShdw>
                </a:effectLst>
                <a:latin typeface="Arial" panose="020B0604020202020204" pitchFamily="34" charset="0"/>
                <a:ea typeface="黑体" panose="02010609060101010101" pitchFamily="2" charset="-122"/>
                <a:cs typeface="Arial" panose="020B0604020202020204" pitchFamily="34" charset="0"/>
              </a:rPr>
              <a:t>大学 </a:t>
            </a:r>
            <a:r>
              <a:rPr lang="en-US" altLang="zh-CN" sz="5400" b="1" dirty="0" smtClean="0">
                <a:effectLst>
                  <a:outerShdw blurRad="38100" dist="38100" dir="2700000" algn="tl">
                    <a:srgbClr val="FFFFFF"/>
                  </a:outerShdw>
                </a:effectLst>
                <a:latin typeface="Arial" panose="020B0604020202020204" pitchFamily="34" charset="0"/>
                <a:ea typeface="黑体" panose="02010609060101010101" pitchFamily="2" charset="-122"/>
                <a:cs typeface="Arial" panose="020B0604020202020204" pitchFamily="34" charset="0"/>
              </a:rPr>
              <a:t>= </a:t>
            </a:r>
            <a:r>
              <a:rPr lang="zh-CN" altLang="en-US" sz="5400" b="1" dirty="0" smtClean="0">
                <a:effectLst>
                  <a:outerShdw blurRad="38100" dist="38100" dir="2700000" algn="tl">
                    <a:srgbClr val="FFFFFF"/>
                  </a:outerShdw>
                </a:effectLst>
                <a:latin typeface="Arial" panose="020B0604020202020204" pitchFamily="34" charset="0"/>
                <a:ea typeface="黑体" panose="02010609060101010101" pitchFamily="2" charset="-122"/>
                <a:cs typeface="Arial" panose="020B0604020202020204" pitchFamily="34" charset="0"/>
              </a:rPr>
              <a:t>大师 </a:t>
            </a:r>
            <a:r>
              <a:rPr lang="en-US" altLang="zh-CN" sz="5400" b="1" dirty="0" smtClean="0">
                <a:effectLst>
                  <a:outerShdw blurRad="38100" dist="38100" dir="2700000" algn="tl">
                    <a:srgbClr val="FFFFFF"/>
                  </a:outerShdw>
                </a:effectLst>
                <a:latin typeface="Arial" panose="020B0604020202020204" pitchFamily="34" charset="0"/>
                <a:ea typeface="黑体" panose="02010609060101010101" pitchFamily="2" charset="-122"/>
                <a:cs typeface="Arial" panose="020B0604020202020204" pitchFamily="34" charset="0"/>
              </a:rPr>
              <a:t>+ </a:t>
            </a:r>
            <a:r>
              <a:rPr lang="zh-CN" altLang="en-US" sz="5400" b="1" dirty="0" smtClean="0">
                <a:effectLst>
                  <a:outerShdw blurRad="38100" dist="38100" dir="2700000" algn="tl">
                    <a:srgbClr val="FFFFFF"/>
                  </a:outerShdw>
                </a:effectLst>
                <a:latin typeface="Arial" panose="020B0604020202020204" pitchFamily="34" charset="0"/>
                <a:ea typeface="黑体" panose="02010609060101010101" pitchFamily="2" charset="-122"/>
                <a:cs typeface="Arial" panose="020B0604020202020204" pitchFamily="34" charset="0"/>
              </a:rPr>
              <a:t>图书馆</a:t>
            </a:r>
            <a:endParaRPr lang="zh-CN" altLang="en-US" sz="5400" b="1" dirty="0">
              <a:latin typeface="黑体" panose="02010609060101010101" pitchFamily="2" charset="-122"/>
              <a:ea typeface="黑体" panose="02010609060101010101" pitchFamily="2" charset="-122"/>
              <a:cs typeface="Arial" panose="020B0604020202020204" pitchFamily="34" charset="0"/>
            </a:endParaRPr>
          </a:p>
          <a:p>
            <a:endParaRPr lang="zh-CN" altLang="en-US"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1" name="直接连接符 10"/>
          <p:cNvCxnSpPr/>
          <p:nvPr/>
        </p:nvCxnSpPr>
        <p:spPr>
          <a:xfrm>
            <a:off x="1932495" y="806587"/>
            <a:ext cx="1025950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70659">
                                            <p:txEl>
                                              <p:pRg st="1" end="1"/>
                                            </p:txEl>
                                          </p:spTgt>
                                        </p:tgtEl>
                                        <p:attrNameLst>
                                          <p:attrName>style.visibility</p:attrName>
                                        </p:attrNameLst>
                                      </p:cBhvr>
                                      <p:to>
                                        <p:strVal val="visible"/>
                                      </p:to>
                                    </p:set>
                                    <p:anim calcmode="lin" valueType="num">
                                      <p:cBhvr additive="base">
                                        <p:cTn id="12"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1000"/>
                                  </p:stCondLst>
                                  <p:childTnLst>
                                    <p:set>
                                      <p:cBhvr>
                                        <p:cTn id="16" dur="1" fill="hold">
                                          <p:stCondLst>
                                            <p:cond delay="0"/>
                                          </p:stCondLst>
                                        </p:cTn>
                                        <p:tgtEl>
                                          <p:spTgt spid="70659">
                                            <p:txEl>
                                              <p:pRg st="2" end="2"/>
                                            </p:txEl>
                                          </p:spTgt>
                                        </p:tgtEl>
                                        <p:attrNameLst>
                                          <p:attrName>style.visibility</p:attrName>
                                        </p:attrNameLst>
                                      </p:cBhvr>
                                      <p:to>
                                        <p:strVal val="visible"/>
                                      </p:to>
                                    </p:set>
                                    <p:anim calcmode="lin" valueType="num">
                                      <p:cBhvr additive="base">
                                        <p:cTn id="17"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dvAuto="1000" autoUpdateAnimBg="0" build="p"/>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1"/>
          <a:srcRect/>
          <a:stretch>
            <a:fillRect/>
          </a:stretch>
        </p:blipFill>
        <p:spPr bwMode="auto">
          <a:xfrm>
            <a:off x="0" y="221737"/>
            <a:ext cx="12098325" cy="6636263"/>
          </a:xfrm>
          <a:prstGeom prst="rect">
            <a:avLst/>
          </a:prstGeom>
          <a:noFill/>
          <a:ln w="9525">
            <a:noFill/>
            <a:miter lim="800000"/>
            <a:headEnd/>
            <a:tailEnd/>
          </a:ln>
        </p:spPr>
      </p:pic>
      <p:sp>
        <p:nvSpPr>
          <p:cNvPr id="3" name="矩形 2"/>
          <p:cNvSpPr/>
          <p:nvPr/>
        </p:nvSpPr>
        <p:spPr>
          <a:xfrm>
            <a:off x="5310079" y="720625"/>
            <a:ext cx="7253184" cy="52201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CN"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资源导航</a:t>
            </a:r>
            <a:r>
              <a:rPr lang="en-US" altLang="zh-CN"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zh-CN"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电子资源导航</a:t>
            </a:r>
            <a:endParaRPr lang="zh-CN"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srcRect/>
          <a:stretch>
            <a:fillRect/>
          </a:stretch>
        </p:blipFill>
        <p:spPr bwMode="auto">
          <a:xfrm>
            <a:off x="0" y="0"/>
            <a:ext cx="7323137" cy="17907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2"/>
          <a:srcRect/>
          <a:stretch>
            <a:fillRect/>
          </a:stretch>
        </p:blipFill>
        <p:spPr bwMode="auto">
          <a:xfrm>
            <a:off x="14287" y="564173"/>
            <a:ext cx="12177713" cy="6134100"/>
          </a:xfrm>
          <a:prstGeom prst="rect">
            <a:avLst/>
          </a:prstGeom>
          <a:noFill/>
          <a:ln w="9525">
            <a:noFill/>
            <a:miter lim="800000"/>
            <a:headEnd/>
            <a:tailEnd/>
          </a:ln>
          <a:effectLst/>
        </p:spPr>
      </p:pic>
      <p:cxnSp>
        <p:nvCxnSpPr>
          <p:cNvPr id="5" name="直接连接符 4"/>
          <p:cNvCxnSpPr/>
          <p:nvPr/>
        </p:nvCxnSpPr>
        <p:spPr>
          <a:xfrm>
            <a:off x="6056768" y="2969537"/>
            <a:ext cx="878186" cy="1810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直接连接符 5"/>
          <p:cNvCxnSpPr/>
          <p:nvPr/>
        </p:nvCxnSpPr>
        <p:spPr>
          <a:xfrm flipV="1">
            <a:off x="215774" y="2969537"/>
            <a:ext cx="2065699" cy="754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srcRect/>
          <a:stretch>
            <a:fillRect/>
          </a:stretch>
        </p:blipFill>
        <p:spPr bwMode="auto">
          <a:xfrm>
            <a:off x="71438" y="411163"/>
            <a:ext cx="12047537" cy="6035675"/>
          </a:xfrm>
          <a:prstGeom prst="rect">
            <a:avLst/>
          </a:prstGeom>
          <a:noFill/>
          <a:ln w="9525">
            <a:noFill/>
            <a:miter lim="800000"/>
            <a:headEnd/>
            <a:tailEnd/>
          </a:ln>
          <a:effectLst/>
        </p:spPr>
      </p:pic>
      <p:cxnSp>
        <p:nvCxnSpPr>
          <p:cNvPr id="3" name="直接连接符 2"/>
          <p:cNvCxnSpPr/>
          <p:nvPr/>
        </p:nvCxnSpPr>
        <p:spPr>
          <a:xfrm flipV="1">
            <a:off x="7559643" y="6409853"/>
            <a:ext cx="2163779" cy="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8086165" y="1"/>
            <a:ext cx="3693459" cy="690281"/>
          </a:xfrm>
        </p:spPr>
        <p:txBody>
          <a:bodyPr vert="horz" wrap="square" lIns="91440" tIns="45720" rIns="91440" bIns="45720" anchor="ctr">
            <a:noAutofit/>
          </a:bodyPr>
          <a:lstStyle/>
          <a:p>
            <a:pPr eaLnBrk="1" hangingPunct="1"/>
            <a:r>
              <a:rPr lang="zh-CN" altLang="en-US" sz="4000" dirty="0">
                <a:solidFill>
                  <a:srgbClr val="C00000"/>
                </a:solidFill>
                <a:latin typeface="隶书" panose="02010509060101010101" pitchFamily="49" charset="-122"/>
                <a:ea typeface="隶书" panose="02010509060101010101" pitchFamily="49" charset="-122"/>
              </a:rPr>
              <a:t>中国知网</a:t>
            </a:r>
            <a:r>
              <a:rPr lang="en-US" altLang="en-US" sz="4000" dirty="0">
                <a:solidFill>
                  <a:srgbClr val="C00000"/>
                </a:solidFill>
                <a:latin typeface="隶书" panose="02010509060101010101" pitchFamily="49" charset="-122"/>
                <a:ea typeface="隶书" panose="02010509060101010101" pitchFamily="49" charset="-122"/>
              </a:rPr>
              <a:t>CNKI</a:t>
            </a:r>
            <a:endParaRPr lang="zh-CN" altLang="en-US" sz="4000" dirty="0">
              <a:solidFill>
                <a:srgbClr val="C00000"/>
              </a:solidFill>
              <a:latin typeface="隶书" panose="02010509060101010101" pitchFamily="49" charset="-122"/>
              <a:ea typeface="隶书" panose="02010509060101010101" pitchFamily="49"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5" name="直接连接符 4"/>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电子资源</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26" name="Picture 2"/>
          <p:cNvPicPr>
            <a:picLocks noGrp="1" noChangeAspect="1" noChangeArrowheads="1"/>
          </p:cNvPicPr>
          <p:nvPr>
            <p:ph idx="1"/>
          </p:nvPr>
        </p:nvPicPr>
        <p:blipFill>
          <a:blip r:embed="rId2"/>
          <a:srcRect/>
          <a:stretch>
            <a:fillRect/>
          </a:stretch>
        </p:blipFill>
        <p:spPr bwMode="auto">
          <a:xfrm>
            <a:off x="644910" y="896816"/>
            <a:ext cx="10354267" cy="5896914"/>
          </a:xfrm>
          <a:prstGeom prst="rect">
            <a:avLst/>
          </a:prstGeom>
          <a:noFill/>
          <a:ln w="9525">
            <a:noFill/>
            <a:miter lim="800000"/>
            <a:headEnd/>
            <a:tailEnd/>
          </a:ln>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1925515" y="210843"/>
            <a:ext cx="9190719" cy="700088"/>
          </a:xfrm>
        </p:spPr>
        <p:txBody>
          <a:bodyPr vert="horz" wrap="square" lIns="91440" tIns="45720" rIns="91440" bIns="45720" anchor="ctr">
            <a:normAutofit fontScale="90000"/>
          </a:bodyPr>
          <a:lstStyle/>
          <a:p>
            <a:pPr eaLnBrk="1" hangingPunct="1">
              <a:lnSpc>
                <a:spcPct val="150000"/>
              </a:lnSpc>
            </a:pPr>
            <a:r>
              <a:rPr lang="zh-CN" altLang="en-US" dirty="0">
                <a:solidFill>
                  <a:srgbClr val="C00000"/>
                </a:solidFill>
                <a:latin typeface="隶书" panose="02010509060101010101" pitchFamily="49" charset="-122"/>
                <a:ea typeface="隶书" panose="02010509060101010101" pitchFamily="49" charset="-122"/>
              </a:rPr>
              <a:t>万方数据</a:t>
            </a:r>
            <a:r>
              <a:rPr lang="en-US" altLang="zh-CN" sz="2800" dirty="0">
                <a:solidFill>
                  <a:srgbClr val="C00000"/>
                </a:solidFill>
                <a:latin typeface="隶书" panose="02010509060101010101" pitchFamily="49" charset="-122"/>
                <a:ea typeface="隶书" panose="02010509060101010101" pitchFamily="49" charset="-122"/>
              </a:rPr>
              <a:t>·</a:t>
            </a:r>
            <a:r>
              <a:rPr lang="zh-CN" altLang="en-US" dirty="0">
                <a:solidFill>
                  <a:srgbClr val="C00000"/>
                </a:solidFill>
                <a:latin typeface="隶书" panose="02010509060101010101" pitchFamily="49" charset="-122"/>
                <a:ea typeface="隶书" panose="02010509060101010101" pitchFamily="49" charset="-122"/>
              </a:rPr>
              <a:t>中文学术期刊数据库</a:t>
            </a:r>
            <a:endParaRPr lang="zh-CN" altLang="en-US" dirty="0">
              <a:solidFill>
                <a:srgbClr val="C00000"/>
              </a:solidFill>
              <a:latin typeface="隶书" panose="02010509060101010101" pitchFamily="49" charset="-122"/>
              <a:ea typeface="隶书" panose="02010509060101010101" pitchFamily="49" charset="-122"/>
            </a:endParaRPr>
          </a:p>
        </p:txBody>
      </p:sp>
      <p:sp>
        <p:nvSpPr>
          <p:cNvPr id="41987" name="Rectangle 3"/>
          <p:cNvSpPr>
            <a:spLocks noGrp="1"/>
          </p:cNvSpPr>
          <p:nvPr>
            <p:ph idx="1"/>
          </p:nvPr>
        </p:nvSpPr>
        <p:spPr>
          <a:xfrm>
            <a:off x="381000" y="1000125"/>
            <a:ext cx="11525251" cy="5632450"/>
          </a:xfrm>
        </p:spPr>
        <p:txBody>
          <a:bodyPr vert="horz" wrap="square" lIns="91440" tIns="45720" rIns="91440" bIns="45720" anchor="t"/>
          <a:lstStyle/>
          <a:p>
            <a:pPr marL="0" indent="0" eaLnBrk="1" hangingPunct="1">
              <a:lnSpc>
                <a:spcPct val="150000"/>
              </a:lnSpc>
              <a:buFont typeface="迷你繁赵楷" panose="02010604000101010101" pitchFamily="2" charset="-122"/>
              <a:buNone/>
            </a:pPr>
            <a:endParaRPr lang="zh-CN" altLang="en-US" sz="2000" b="1" dirty="0">
              <a:latin typeface="Verdana" panose="020B0604030504040204" pitchFamily="34" charset="0"/>
            </a:endParaRPr>
          </a:p>
        </p:txBody>
      </p:sp>
      <p:cxnSp>
        <p:nvCxnSpPr>
          <p:cNvPr id="5" name="直接连接符 4"/>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pic>
        <p:nvPicPr>
          <p:cNvPr id="1026" name="Picture 2"/>
          <p:cNvPicPr>
            <a:picLocks noChangeAspect="1" noChangeArrowheads="1"/>
          </p:cNvPicPr>
          <p:nvPr/>
        </p:nvPicPr>
        <p:blipFill>
          <a:blip r:embed="rId2"/>
          <a:srcRect/>
          <a:stretch>
            <a:fillRect/>
          </a:stretch>
        </p:blipFill>
        <p:spPr bwMode="auto">
          <a:xfrm>
            <a:off x="237392" y="854510"/>
            <a:ext cx="11514992" cy="600349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nodePh="1">
                                  <p:stCondLst>
                                    <p:cond delay="0"/>
                                  </p:stCondLst>
                                  <p:endCondLst>
                                    <p:cond delay="0"/>
                                  </p:end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anim calcmode="lin" valueType="num">
                                      <p:cBhvr>
                                        <p:cTn id="8" dur="10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98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a:xfrm>
            <a:off x="2118946" y="237392"/>
            <a:ext cx="10717823" cy="342900"/>
          </a:xfrm>
        </p:spPr>
        <p:txBody>
          <a:bodyPr vert="horz" wrap="square" lIns="91440" tIns="45720" rIns="91440" bIns="45720" anchor="ctr">
            <a:normAutofit fontScale="90000"/>
          </a:bodyPr>
          <a:lstStyle/>
          <a:p>
            <a:pPr eaLnBrk="1" hangingPunct="1"/>
            <a:r>
              <a:rPr lang="zh-CN" altLang="en-US" dirty="0">
                <a:solidFill>
                  <a:srgbClr val="C00000"/>
                </a:solidFill>
                <a:latin typeface="隶书" panose="02010509060101010101" pitchFamily="49" charset="-122"/>
                <a:ea typeface="隶书" panose="02010509060101010101" pitchFamily="49" charset="-122"/>
              </a:rPr>
              <a:t>银符考试模拟题库</a:t>
            </a:r>
            <a:endParaRPr lang="zh-CN" altLang="en-US" dirty="0">
              <a:solidFill>
                <a:srgbClr val="C00000"/>
              </a:solidFill>
              <a:latin typeface="隶书" panose="02010509060101010101" pitchFamily="49" charset="-122"/>
              <a:ea typeface="隶书" panose="02010509060101010101" pitchFamily="49" charset="-122"/>
            </a:endParaRPr>
          </a:p>
        </p:txBody>
      </p:sp>
      <p:pic>
        <p:nvPicPr>
          <p:cNvPr id="49155" name="内容占位符 3" descr="QQ图片20140923101756.png"/>
          <p:cNvPicPr>
            <a:picLocks noGrp="1" noChangeAspect="1"/>
          </p:cNvPicPr>
          <p:nvPr>
            <p:ph idx="1"/>
          </p:nvPr>
        </p:nvPicPr>
        <p:blipFill>
          <a:blip r:embed="rId1"/>
          <a:srcRect/>
          <a:stretch>
            <a:fillRect/>
          </a:stretch>
        </p:blipFill>
        <p:spPr>
          <a:xfrm>
            <a:off x="354623" y="1000125"/>
            <a:ext cx="11525251" cy="5857875"/>
          </a:xfr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6" name="直接连接符 5"/>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2453054" y="263770"/>
            <a:ext cx="9319846" cy="563563"/>
          </a:xfrm>
        </p:spPr>
        <p:txBody>
          <a:bodyPr vert="horz" wrap="square" lIns="91440" tIns="45720" rIns="91440" bIns="45720" anchor="ctr">
            <a:normAutofit fontScale="90000"/>
          </a:bodyPr>
          <a:lstStyle/>
          <a:p>
            <a:pPr eaLnBrk="1" hangingPunct="1"/>
            <a:r>
              <a:rPr lang="zh-CN" altLang="en-US" dirty="0">
                <a:solidFill>
                  <a:srgbClr val="C00000"/>
                </a:solidFill>
                <a:latin typeface="隶书" panose="02010509060101010101" pitchFamily="49" charset="-122"/>
                <a:ea typeface="隶书" panose="02010509060101010101" pitchFamily="49" charset="-122"/>
              </a:rPr>
              <a:t>超星数字图书馆</a:t>
            </a:r>
            <a:r>
              <a:rPr lang="en-US" altLang="zh-CN" dirty="0">
                <a:solidFill>
                  <a:srgbClr val="C00000"/>
                </a:solidFill>
                <a:latin typeface="隶书" panose="02010509060101010101" pitchFamily="49" charset="-122"/>
                <a:ea typeface="隶书" panose="02010509060101010101" pitchFamily="49" charset="-122"/>
              </a:rPr>
              <a:t>·</a:t>
            </a:r>
            <a:r>
              <a:rPr lang="zh-CN" altLang="en-US" dirty="0">
                <a:solidFill>
                  <a:srgbClr val="C00000"/>
                </a:solidFill>
                <a:latin typeface="隶书" panose="02010509060101010101" pitchFamily="49" charset="-122"/>
                <a:ea typeface="隶书" panose="02010509060101010101" pitchFamily="49" charset="-122"/>
              </a:rPr>
              <a:t>超星电子图书 </a:t>
            </a:r>
            <a:endParaRPr lang="en-US" altLang="zh-CN" dirty="0">
              <a:solidFill>
                <a:srgbClr val="C00000"/>
              </a:solidFill>
              <a:latin typeface="隶书" panose="02010509060101010101" pitchFamily="49" charset="-122"/>
              <a:ea typeface="隶书" panose="02010509060101010101" pitchFamily="49" charset="-122"/>
            </a:endParaRPr>
          </a:p>
        </p:txBody>
      </p:sp>
      <p:sp>
        <p:nvSpPr>
          <p:cNvPr id="50179" name="内容占位符 1"/>
          <p:cNvSpPr>
            <a:spLocks noGrp="1"/>
          </p:cNvSpPr>
          <p:nvPr>
            <p:ph idx="1"/>
          </p:nvPr>
        </p:nvSpPr>
        <p:spPr/>
        <p:txBody>
          <a:bodyPr vert="horz" wrap="square" lIns="91440" tIns="45720" rIns="91440" bIns="45720" anchor="t"/>
          <a:lstStyle/>
          <a:p>
            <a:endParaRPr lang="zh-CN" altLang="en-US" dirty="0"/>
          </a:p>
        </p:txBody>
      </p:sp>
      <p:pic>
        <p:nvPicPr>
          <p:cNvPr id="50180" name="Picture 2"/>
          <p:cNvPicPr>
            <a:picLocks noChangeAspect="1"/>
          </p:cNvPicPr>
          <p:nvPr/>
        </p:nvPicPr>
        <p:blipFill>
          <a:blip r:embed="rId1"/>
          <a:stretch>
            <a:fillRect/>
          </a:stretch>
        </p:blipFill>
        <p:spPr>
          <a:xfrm>
            <a:off x="334434" y="908050"/>
            <a:ext cx="11406717" cy="5727700"/>
          </a:xfrm>
          <a:prstGeom prst="rect">
            <a:avLst/>
          </a:prstGeom>
          <a:noFill/>
          <a:ln w="9525">
            <a:noFill/>
          </a:ln>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6" name="直接连接符 5"/>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36177" y="215655"/>
            <a:ext cx="9396046" cy="716329"/>
          </a:xfrm>
        </p:spPr>
        <p:txBody>
          <a:bodyPr>
            <a:normAutofit/>
          </a:bodyPr>
          <a:lstStyle/>
          <a:p>
            <a:r>
              <a:rPr lang="zh-CN" altLang="en-US" sz="4000" dirty="0" smtClean="0">
                <a:solidFill>
                  <a:srgbClr val="C00000"/>
                </a:solidFill>
                <a:latin typeface="隶书" panose="02010509060101010101" pitchFamily="49" charset="-122"/>
                <a:ea typeface="隶书" panose="02010509060101010101" pitchFamily="49" charset="-122"/>
              </a:rPr>
              <a:t>读秀一站式搜索平台</a:t>
            </a:r>
            <a:endParaRPr lang="zh-CN" altLang="en-US" sz="4000" dirty="0">
              <a:solidFill>
                <a:srgbClr val="C00000"/>
              </a:solidFill>
              <a:latin typeface="隶书" panose="02010509060101010101" pitchFamily="49" charset="-122"/>
              <a:ea typeface="隶书" panose="02010509060101010101" pitchFamily="49" charset="-122"/>
            </a:endParaRPr>
          </a:p>
        </p:txBody>
      </p:sp>
      <p:pic>
        <p:nvPicPr>
          <p:cNvPr id="3074" name="Picture 2"/>
          <p:cNvPicPr>
            <a:picLocks noGrp="1" noChangeAspect="1" noChangeArrowheads="1"/>
          </p:cNvPicPr>
          <p:nvPr>
            <p:ph idx="1"/>
          </p:nvPr>
        </p:nvPicPr>
        <p:blipFill>
          <a:blip r:embed="rId1"/>
          <a:srcRect/>
          <a:stretch>
            <a:fillRect/>
          </a:stretch>
        </p:blipFill>
        <p:spPr bwMode="auto">
          <a:xfrm>
            <a:off x="502164" y="1160584"/>
            <a:ext cx="10952052" cy="5512778"/>
          </a:xfrm>
          <a:prstGeom prst="rect">
            <a:avLst/>
          </a:prstGeom>
          <a:noFill/>
          <a:ln w="9525">
            <a:noFill/>
            <a:miter lim="800000"/>
            <a:headEnd/>
            <a:tailEnd/>
          </a:ln>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5" name="直接连接符 4"/>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图片 6"/>
          <p:cNvPicPr>
            <a:picLocks noChangeAspect="1"/>
          </p:cNvPicPr>
          <p:nvPr/>
        </p:nvPicPr>
        <p:blipFill>
          <a:blip r:embed="rId1"/>
          <a:srcRect/>
          <a:stretch>
            <a:fillRect/>
          </a:stretch>
        </p:blipFill>
        <p:spPr bwMode="auto">
          <a:xfrm>
            <a:off x="8525985" y="934462"/>
            <a:ext cx="3040459" cy="2470781"/>
          </a:xfrm>
          <a:prstGeom prst="rect">
            <a:avLst/>
          </a:prstGeom>
          <a:noFill/>
          <a:ln w="9525">
            <a:noFill/>
            <a:miter lim="800000"/>
            <a:headEnd/>
            <a:tailEnd/>
          </a:ln>
        </p:spPr>
      </p:pic>
      <p:pic>
        <p:nvPicPr>
          <p:cNvPr id="33796" name="Picture 7"/>
          <p:cNvPicPr>
            <a:picLocks noChangeAspect="1" noChangeArrowheads="1"/>
          </p:cNvPicPr>
          <p:nvPr/>
        </p:nvPicPr>
        <p:blipFill>
          <a:blip r:embed="rId2"/>
          <a:srcRect/>
          <a:stretch>
            <a:fillRect/>
          </a:stretch>
        </p:blipFill>
        <p:spPr bwMode="auto">
          <a:xfrm>
            <a:off x="879589" y="837849"/>
            <a:ext cx="3392930" cy="6020151"/>
          </a:xfrm>
          <a:prstGeom prst="rect">
            <a:avLst/>
          </a:prstGeom>
          <a:noFill/>
          <a:ln w="9525">
            <a:noFill/>
            <a:miter lim="800000"/>
            <a:headEnd/>
            <a:tailEnd/>
          </a:ln>
        </p:spPr>
      </p:pic>
      <p:sp>
        <p:nvSpPr>
          <p:cNvPr id="33797" name="TextBox 7"/>
          <p:cNvSpPr txBox="1">
            <a:spLocks noChangeArrowheads="1"/>
          </p:cNvSpPr>
          <p:nvPr/>
        </p:nvSpPr>
        <p:spPr bwMode="auto">
          <a:xfrm>
            <a:off x="5023504" y="3856636"/>
            <a:ext cx="5645885" cy="1754326"/>
          </a:xfrm>
          <a:prstGeom prst="rect">
            <a:avLst/>
          </a:prstGeom>
          <a:noFill/>
          <a:ln w="9525">
            <a:noFill/>
            <a:miter lim="800000"/>
          </a:ln>
        </p:spPr>
        <p:txBody>
          <a:bodyPr>
            <a:spAutoFit/>
          </a:bodyPr>
          <a:lstStyle/>
          <a:p>
            <a:r>
              <a:rPr lang="zh-CN" altLang="en-US" dirty="0" smtClean="0"/>
              <a:t>注意：手机打开统一检索系统中的“资源导航”，可以直接链接到图书馆</a:t>
            </a:r>
            <a:r>
              <a:rPr lang="zh-CN" altLang="en-US" dirty="0"/>
              <a:t>数据库导航页面。</a:t>
            </a:r>
            <a:endParaRPr lang="en-US" altLang="zh-CN" dirty="0"/>
          </a:p>
          <a:p>
            <a:endParaRPr lang="en-US" altLang="zh-CN" dirty="0"/>
          </a:p>
          <a:p>
            <a:r>
              <a:rPr lang="zh-CN" altLang="en-US" dirty="0" smtClean="0">
                <a:solidFill>
                  <a:srgbClr val="FF0000"/>
                </a:solidFill>
                <a:latin typeface="楷体" panose="02010609060101010101" pitchFamily="49" charset="-122"/>
                <a:ea typeface="楷体" panose="02010609060101010101" pitchFamily="49" charset="-122"/>
              </a:rPr>
              <a:t>但是因</a:t>
            </a:r>
            <a:r>
              <a:rPr lang="zh-CN" altLang="en-US" dirty="0">
                <a:solidFill>
                  <a:srgbClr val="FF0000"/>
                </a:solidFill>
                <a:latin typeface="楷体" panose="02010609060101010101" pitchFamily="49" charset="-122"/>
                <a:ea typeface="楷体" panose="02010609060101010101" pitchFamily="49" charset="-122"/>
              </a:rPr>
              <a:t>数字资源是</a:t>
            </a:r>
            <a:r>
              <a:rPr lang="zh-CN" altLang="en-US" dirty="0" smtClean="0">
                <a:solidFill>
                  <a:srgbClr val="FF0000"/>
                </a:solidFill>
                <a:latin typeface="楷体" panose="02010609060101010101" pitchFamily="49" charset="-122"/>
                <a:ea typeface="楷体" panose="02010609060101010101" pitchFamily="49" charset="-122"/>
              </a:rPr>
              <a:t>以校园</a:t>
            </a:r>
            <a:r>
              <a:rPr lang="en-US" altLang="zh-CN" dirty="0" smtClean="0">
                <a:solidFill>
                  <a:srgbClr val="FF0000"/>
                </a:solidFill>
                <a:latin typeface="楷体" panose="02010609060101010101" pitchFamily="49" charset="-122"/>
                <a:ea typeface="楷体" panose="02010609060101010101" pitchFamily="49" charset="-122"/>
              </a:rPr>
              <a:t>IP</a:t>
            </a:r>
            <a:r>
              <a:rPr lang="zh-CN" altLang="en-US" dirty="0">
                <a:solidFill>
                  <a:srgbClr val="FF0000"/>
                </a:solidFill>
                <a:latin typeface="楷体" panose="02010609060101010101" pitchFamily="49" charset="-122"/>
                <a:ea typeface="楷体" panose="02010609060101010101" pitchFamily="49" charset="-122"/>
              </a:rPr>
              <a:t>范围</a:t>
            </a:r>
            <a:r>
              <a:rPr lang="zh-CN" altLang="en-US" dirty="0" smtClean="0">
                <a:solidFill>
                  <a:srgbClr val="FF0000"/>
                </a:solidFill>
                <a:latin typeface="楷体" panose="02010609060101010101" pitchFamily="49" charset="-122"/>
                <a:ea typeface="楷体" panose="02010609060101010101" pitchFamily="49" charset="-122"/>
              </a:rPr>
              <a:t>作为限制的，手机端只可浏览各资源库，使用</a:t>
            </a:r>
            <a:r>
              <a:rPr lang="zh-CN" altLang="en-US" dirty="0">
                <a:solidFill>
                  <a:srgbClr val="FF0000"/>
                </a:solidFill>
                <a:latin typeface="楷体" panose="02010609060101010101" pitchFamily="49" charset="-122"/>
                <a:ea typeface="楷体" panose="02010609060101010101" pitchFamily="49" charset="-122"/>
              </a:rPr>
              <a:t>资源还需在校内的电脑端打开使用。</a:t>
            </a:r>
            <a:endParaRPr lang="zh-CN" altLang="en-US" dirty="0">
              <a:solidFill>
                <a:srgbClr val="FF0000"/>
              </a:solidFill>
              <a:latin typeface="楷体" panose="02010609060101010101" pitchFamily="49" charset="-122"/>
              <a:ea typeface="楷体" panose="02010609060101010101" pitchFamily="49"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6" name="直接连接符 5"/>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标题 1"/>
          <p:cNvSpPr txBox="1"/>
          <p:nvPr/>
        </p:nvSpPr>
        <p:spPr>
          <a:xfrm>
            <a:off x="9167910" y="132655"/>
            <a:ext cx="2426385" cy="654050"/>
          </a:xfrm>
          <a:prstGeom prst="rect">
            <a:avLst/>
          </a:prstGeom>
        </p:spPr>
        <p:txBody>
          <a:bodyPr vert="horz" wrap="square" lIns="91440" tIns="45720" rIns="91440" bIns="4572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6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mj-cs"/>
              </a:rPr>
              <a:t>手机端</a:t>
            </a:r>
            <a:endParaRPr kumimoji="0" lang="zh-CN" altLang="en-US" sz="3600" b="1" i="0" u="none" strike="noStrike" kern="1200" cap="none" spc="0" normalizeH="0" baseline="0" noProof="0" dirty="0">
              <a:ln>
                <a:noFill/>
              </a:ln>
              <a:solidFill>
                <a:srgbClr val="FF0000"/>
              </a:solidFill>
              <a:effectLst/>
              <a:uLnTx/>
              <a:uFillTx/>
              <a:latin typeface="隶书" panose="02010509060101010101" pitchFamily="49" charset="-122"/>
              <a:ea typeface="隶书" panose="02010509060101010101" pitchFamily="49" charset="-122"/>
              <a:cs typeface="+mj-cs"/>
            </a:endParaRPr>
          </a:p>
        </p:txBody>
      </p:sp>
      <p:sp>
        <p:nvSpPr>
          <p:cNvPr id="9" name="淘宝网chenying0907出品 4"/>
          <p:cNvSpPr txBox="1"/>
          <p:nvPr/>
        </p:nvSpPr>
        <p:spPr>
          <a:xfrm>
            <a:off x="2089034" y="202774"/>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电子资源</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6443239" y="1055436"/>
            <a:ext cx="5238749" cy="5572125"/>
          </a:xfrm>
          <a:prstGeom prst="rect">
            <a:avLst/>
          </a:prstGeom>
          <a:noFill/>
          <a:ln w="9525">
            <a:noFill/>
          </a:ln>
        </p:spPr>
      </p:pic>
      <p:sp>
        <p:nvSpPr>
          <p:cNvPr id="52226" name="标题 1"/>
          <p:cNvSpPr>
            <a:spLocks noGrp="1"/>
          </p:cNvSpPr>
          <p:nvPr>
            <p:ph type="title"/>
          </p:nvPr>
        </p:nvSpPr>
        <p:spPr>
          <a:xfrm>
            <a:off x="7737231" y="151547"/>
            <a:ext cx="4264269" cy="654050"/>
          </a:xfrm>
        </p:spPr>
        <p:txBody>
          <a:bodyPr vert="horz" wrap="square" lIns="91440" tIns="45720" rIns="91440" bIns="45720" anchor="ctr">
            <a:normAutofit/>
          </a:bodyPr>
          <a:lstStyle/>
          <a:p>
            <a:r>
              <a:rPr lang="zh-CN" altLang="en-US" sz="3600" dirty="0">
                <a:solidFill>
                  <a:srgbClr val="C00000"/>
                </a:solidFill>
                <a:latin typeface="隶书" panose="02010509060101010101" pitchFamily="49" charset="-122"/>
                <a:ea typeface="隶书" panose="02010509060101010101" pitchFamily="49" charset="-122"/>
              </a:rPr>
              <a:t>歌德电子书借阅机</a:t>
            </a:r>
            <a:endParaRPr lang="zh-CN" altLang="en-US" sz="3600" dirty="0">
              <a:latin typeface="隶书" panose="02010509060101010101" pitchFamily="49" charset="-122"/>
              <a:ea typeface="隶书" panose="02010509060101010101" pitchFamily="49" charset="-122"/>
            </a:endParaRPr>
          </a:p>
        </p:txBody>
      </p:sp>
      <p:sp>
        <p:nvSpPr>
          <p:cNvPr id="52227" name="AutoShape 4" descr="http://mmbiz.qpic.cn/mmbiz_jpg/IAgP94jUG9r4jWvKVWusgulBUkMJiaYKIuuYZDSqtEeqfjR5yP6BQER4AuUCoZfO1b8mUm2CnPbIpFicR37MpXeg/640?wx_fmt=jpeg&amp;tp=webp&amp;wxfrom=5&amp;wx_lazy=1"/>
          <p:cNvSpPr>
            <a:spLocks noGrp="1" noChangeAspect="1"/>
          </p:cNvSpPr>
          <p:nvPr>
            <p:ph idx="1"/>
          </p:nvPr>
        </p:nvSpPr>
        <p:spPr/>
        <p:txBody>
          <a:bodyPr vert="horz" wrap="square" lIns="91440" tIns="45720" rIns="91440" bIns="45720" anchor="t"/>
          <a:lstStyle/>
          <a:p>
            <a:endParaRPr lang="zh-CN" altLang="en-US" dirty="0"/>
          </a:p>
        </p:txBody>
      </p:sp>
      <p:pic>
        <p:nvPicPr>
          <p:cNvPr id="52228" name="Picture 6"/>
          <p:cNvPicPr>
            <a:picLocks noChangeAspect="1"/>
          </p:cNvPicPr>
          <p:nvPr/>
        </p:nvPicPr>
        <p:blipFill>
          <a:blip r:embed="rId2"/>
          <a:srcRect l="7166" t="9883" r="68661" b="-1283"/>
          <a:stretch>
            <a:fillRect/>
          </a:stretch>
        </p:blipFill>
        <p:spPr>
          <a:xfrm>
            <a:off x="569385" y="1071564"/>
            <a:ext cx="5336116" cy="5500687"/>
          </a:xfrm>
          <a:prstGeom prst="rect">
            <a:avLst/>
          </a:prstGeom>
          <a:noFill/>
          <a:ln w="9525">
            <a:noFill/>
          </a:ln>
        </p:spPr>
      </p:pic>
      <p:pic>
        <p:nvPicPr>
          <p:cNvPr id="93192" name="Picture 8"/>
          <p:cNvPicPr>
            <a:picLocks noChangeAspect="1"/>
          </p:cNvPicPr>
          <p:nvPr/>
        </p:nvPicPr>
        <p:blipFill>
          <a:blip r:embed="rId3"/>
          <a:srcRect l="15552" t="5080" r="471"/>
          <a:stretch>
            <a:fillRect/>
          </a:stretch>
        </p:blipFill>
        <p:spPr>
          <a:xfrm>
            <a:off x="6188087" y="1213164"/>
            <a:ext cx="5541433" cy="5500687"/>
          </a:xfrm>
          <a:prstGeom prst="rect">
            <a:avLst/>
          </a:prstGeom>
          <a:noFill/>
          <a:ln w="9525">
            <a:noFill/>
          </a:ln>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7" name="直接连接符 6"/>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电子资源</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9" name="Picture 7"/>
          <p:cNvPicPr>
            <a:picLocks noChangeAspect="1"/>
          </p:cNvPicPr>
          <p:nvPr/>
        </p:nvPicPr>
        <p:blipFill>
          <a:blip r:embed="rId5"/>
          <a:srcRect l="16556" t="5128" r="5630"/>
          <a:stretch>
            <a:fillRect/>
          </a:stretch>
        </p:blipFill>
        <p:spPr>
          <a:xfrm>
            <a:off x="470027" y="1099194"/>
            <a:ext cx="5619751" cy="5572125"/>
          </a:xfrm>
          <a:prstGeom prst="rect">
            <a:avLst/>
          </a:prstGeom>
          <a:noFill/>
          <a:ln w="9525">
            <a:noFill/>
          </a:ln>
        </p:spPr>
      </p:pic>
    </p:spTree>
  </p:cSld>
  <p:clrMapOvr>
    <a:masterClrMapping/>
  </p:clrMapOvr>
  <p:transition spd="slow" advTm="9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3192"/>
                                        </p:tgtEl>
                                        <p:attrNameLst>
                                          <p:attrName>style.visibility</p:attrName>
                                        </p:attrNameLst>
                                      </p:cBhvr>
                                      <p:to>
                                        <p:strVal val="visible"/>
                                      </p:to>
                                    </p:set>
                                    <p:animEffect transition="in" filter="box(in)">
                                      <p:cBhvr>
                                        <p:cTn id="17" dur="500"/>
                                        <p:tgtEl>
                                          <p:spTgt spid="93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932495" y="806587"/>
            <a:ext cx="1025950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淘宝网chenying0907出品 6"/>
          <p:cNvSpPr txBox="1"/>
          <p:nvPr/>
        </p:nvSpPr>
        <p:spPr>
          <a:xfrm>
            <a:off x="2168165" y="264322"/>
            <a:ext cx="6504348" cy="542266"/>
          </a:xfrm>
          <a:prstGeom prst="rect">
            <a:avLst/>
          </a:prstGeom>
          <a:noFill/>
        </p:spPr>
        <p:txBody>
          <a:bodyPr wrap="square" rtlCol="0">
            <a:spAutoFit/>
          </a:bodyPr>
          <a:lstStyle/>
          <a:p>
            <a:r>
              <a:rPr lang="zh-CN" altLang="en-US" sz="2800" b="1" dirty="0" smtClean="0">
                <a:solidFill>
                  <a:srgbClr val="4472C4">
                    <a:lumMod val="75000"/>
                  </a:srgbClr>
                </a:solidFill>
                <a:latin typeface="微软雅黑" panose="020B0503020204020204" pitchFamily="34" charset="-122"/>
                <a:ea typeface="微软雅黑" panose="020B0503020204020204" pitchFamily="34" charset="-122"/>
              </a:rPr>
              <a:t>来图书馆可以做什么？</a:t>
            </a:r>
            <a:endParaRPr lang="zh-CN" altLang="en-US" sz="2800" b="1" dirty="0">
              <a:solidFill>
                <a:srgbClr val="4472C4">
                  <a:lumMod val="75000"/>
                </a:srgb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177" y="806586"/>
            <a:ext cx="6504348" cy="603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0088" y="2614613"/>
            <a:ext cx="3357562" cy="707886"/>
          </a:xfrm>
          <a:prstGeom prst="rect">
            <a:avLst/>
          </a:prstGeom>
          <a:noFill/>
        </p:spPr>
        <p:txBody>
          <a:bodyPr wrap="square" rtlCol="0">
            <a:spAutoFit/>
          </a:bodyPr>
          <a:lstStyle/>
          <a:p>
            <a:r>
              <a:rPr lang="zh-CN" altLang="en-US" sz="4000" dirty="0" smtClean="0">
                <a:latin typeface="华文新魏" panose="02010800040101010101" pitchFamily="2" charset="-122"/>
                <a:ea typeface="华文新魏" panose="02010800040101010101" pitchFamily="2" charset="-122"/>
              </a:rPr>
              <a:t>你可以</a:t>
            </a:r>
            <a:r>
              <a:rPr lang="en-US" altLang="zh-CN" sz="4000" dirty="0" smtClean="0">
                <a:latin typeface="华文新魏" panose="02010800040101010101" pitchFamily="2" charset="-122"/>
                <a:ea typeface="华文新魏" panose="02010800040101010101" pitchFamily="2" charset="-122"/>
              </a:rPr>
              <a:t>……</a:t>
            </a:r>
            <a:endParaRPr lang="zh-CN" altLang="en-US" sz="4000" dirty="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3"/>
          <p:cNvSpPr/>
          <p:nvPr/>
        </p:nvSpPr>
        <p:spPr>
          <a:xfrm>
            <a:off x="1143001" y="1303461"/>
            <a:ext cx="9038492" cy="2031325"/>
          </a:xfrm>
          <a:prstGeom prst="rect">
            <a:avLst/>
          </a:prstGeom>
          <a:solidFill>
            <a:schemeClr val="accent1">
              <a:lumMod val="60000"/>
              <a:lumOff val="40000"/>
            </a:schemeClr>
          </a:solidFill>
          <a:ln w="9525">
            <a:noFill/>
          </a:ln>
        </p:spPr>
        <p:txBody>
          <a:bodyPr wrap="square" lIns="0" tIns="0" rIns="0" bIns="0" anchor="ctr">
            <a:spAutoFit/>
          </a:bodyPr>
          <a:lstStyle/>
          <a:p>
            <a:pPr algn="ctr" eaLnBrk="0" hangingPunct="0"/>
            <a:r>
              <a:rPr lang="zh-CN" altLang="en-US" sz="2800" dirty="0" smtClean="0">
                <a:solidFill>
                  <a:srgbClr val="C00000"/>
                </a:solidFill>
                <a:latin typeface="华文行楷" panose="02010800040101010101" pitchFamily="2" charset="-122"/>
                <a:ea typeface="华文行楷" panose="02010800040101010101" pitchFamily="2" charset="-122"/>
              </a:rPr>
              <a:t>歌德</a:t>
            </a:r>
            <a:r>
              <a:rPr lang="zh-CN" altLang="en-US" sz="2800" b="1" dirty="0" smtClean="0">
                <a:solidFill>
                  <a:srgbClr val="C00000"/>
                </a:solidFill>
                <a:latin typeface="华文行楷" panose="02010800040101010101" pitchFamily="2" charset="-122"/>
                <a:ea typeface="华文行楷" panose="02010800040101010101" pitchFamily="2" charset="-122"/>
              </a:rPr>
              <a:t>电子图书</a:t>
            </a:r>
            <a:r>
              <a:rPr lang="zh-CN" altLang="en-US" sz="2800" b="1" dirty="0">
                <a:solidFill>
                  <a:srgbClr val="C00000"/>
                </a:solidFill>
                <a:latin typeface="华文行楷" panose="02010800040101010101" pitchFamily="2" charset="-122"/>
                <a:ea typeface="华文行楷" panose="02010800040101010101" pitchFamily="2" charset="-122"/>
              </a:rPr>
              <a:t>借阅</a:t>
            </a:r>
            <a:r>
              <a:rPr lang="zh-CN" altLang="en-US" sz="2800" b="1" dirty="0" smtClean="0">
                <a:solidFill>
                  <a:srgbClr val="C00000"/>
                </a:solidFill>
                <a:latin typeface="华文行楷" panose="02010800040101010101" pitchFamily="2" charset="-122"/>
                <a:ea typeface="华文行楷" panose="02010800040101010101" pitchFamily="2" charset="-122"/>
              </a:rPr>
              <a:t>机和学习通</a:t>
            </a:r>
            <a:endParaRPr lang="en-US" altLang="zh-CN" sz="2800" b="1" dirty="0" smtClean="0">
              <a:solidFill>
                <a:srgbClr val="C00000"/>
              </a:solidFill>
              <a:latin typeface="华文行楷" panose="02010800040101010101" pitchFamily="2" charset="-122"/>
              <a:ea typeface="华文行楷" panose="02010800040101010101" pitchFamily="2" charset="-122"/>
            </a:endParaRPr>
          </a:p>
          <a:p>
            <a:pPr algn="ctr" eaLnBrk="0" hangingPunct="0"/>
            <a:r>
              <a:rPr lang="zh-CN" altLang="en-US" sz="2800" dirty="0" smtClean="0">
                <a:latin typeface="华文行楷" panose="02010800040101010101" pitchFamily="2" charset="-122"/>
                <a:ea typeface="华文行楷" panose="02010800040101010101" pitchFamily="2" charset="-122"/>
              </a:rPr>
              <a:t>更</a:t>
            </a:r>
            <a:r>
              <a:rPr lang="zh-CN" altLang="en-US" sz="2800" dirty="0">
                <a:latin typeface="华文行楷" panose="02010800040101010101" pitchFamily="2" charset="-122"/>
                <a:ea typeface="华文行楷" panose="02010800040101010101" pitchFamily="2" charset="-122"/>
              </a:rPr>
              <a:t>配哦！</a:t>
            </a:r>
            <a:endParaRPr lang="zh-CN" altLang="en-US" sz="2800" dirty="0">
              <a:latin typeface="华文行楷" panose="02010800040101010101" pitchFamily="2" charset="-122"/>
              <a:ea typeface="华文行楷" panose="02010800040101010101" pitchFamily="2" charset="-122"/>
            </a:endParaRPr>
          </a:p>
          <a:p>
            <a:pPr eaLnBrk="0" hangingPunct="0"/>
            <a:r>
              <a:rPr lang="en-US" altLang="zh-CN" sz="2800" dirty="0">
                <a:solidFill>
                  <a:srgbClr val="3E3E3E"/>
                </a:solidFill>
                <a:latin typeface="华文行楷" panose="02010800040101010101" pitchFamily="2" charset="-122"/>
                <a:ea typeface="华文行楷" panose="02010800040101010101" pitchFamily="2" charset="-122"/>
              </a:rPr>
              <a:t>      </a:t>
            </a:r>
            <a:endParaRPr lang="en-US" altLang="zh-CN" sz="2800" dirty="0" smtClean="0">
              <a:solidFill>
                <a:srgbClr val="3E3E3E"/>
              </a:solidFill>
              <a:latin typeface="华文行楷" panose="02010800040101010101" pitchFamily="2" charset="-122"/>
              <a:ea typeface="华文行楷" panose="02010800040101010101" pitchFamily="2" charset="-122"/>
            </a:endParaRPr>
          </a:p>
          <a:p>
            <a:pPr eaLnBrk="0" hangingPunct="0"/>
            <a:r>
              <a:rPr lang="zh-CN" altLang="en-US" sz="2400" b="1" dirty="0" smtClean="0">
                <a:solidFill>
                  <a:srgbClr val="3E3E3E"/>
                </a:solidFill>
                <a:latin typeface="华文行楷" panose="02010800040101010101" pitchFamily="2" charset="-122"/>
                <a:ea typeface="华文行楷" panose="02010800040101010101" pitchFamily="2" charset="-122"/>
              </a:rPr>
              <a:t>在</a:t>
            </a:r>
            <a:r>
              <a:rPr lang="zh-CN" altLang="en-US" sz="2400" b="1" dirty="0">
                <a:solidFill>
                  <a:srgbClr val="3E3E3E"/>
                </a:solidFill>
                <a:latin typeface="华文行楷" panose="02010800040101010101" pitchFamily="2" charset="-122"/>
                <a:ea typeface="华文行楷" panose="02010800040101010101" pitchFamily="2" charset="-122"/>
              </a:rPr>
              <a:t>电子图书借阅机中选择喜欢的图书，点击打开二维码，</a:t>
            </a:r>
            <a:r>
              <a:rPr lang="zh-CN" altLang="en-US" sz="2400" b="1" dirty="0" smtClean="0">
                <a:solidFill>
                  <a:srgbClr val="3E3E3E"/>
                </a:solidFill>
                <a:latin typeface="华文行楷" panose="02010800040101010101" pitchFamily="2" charset="-122"/>
                <a:ea typeface="华文行楷" panose="02010800040101010101" pitchFamily="2" charset="-122"/>
              </a:rPr>
              <a:t>用学习通 “</a:t>
            </a:r>
            <a:r>
              <a:rPr lang="zh-CN" altLang="en-US" sz="2400" b="1" dirty="0" smtClean="0">
                <a:solidFill>
                  <a:srgbClr val="FF0000"/>
                </a:solidFill>
                <a:latin typeface="华文行楷" panose="02010800040101010101" pitchFamily="2" charset="-122"/>
                <a:ea typeface="华文行楷" panose="02010800040101010101" pitchFamily="2" charset="-122"/>
              </a:rPr>
              <a:t>扫一扫”</a:t>
            </a:r>
            <a:r>
              <a:rPr lang="zh-CN" altLang="en-US" sz="2400" b="1" dirty="0">
                <a:solidFill>
                  <a:srgbClr val="3E3E3E"/>
                </a:solidFill>
                <a:latin typeface="华文行楷" panose="02010800040101010101" pitchFamily="2" charset="-122"/>
                <a:ea typeface="华文行楷" panose="02010800040101010101" pitchFamily="2" charset="-122"/>
              </a:rPr>
              <a:t>电子书，就下载到手机里了，简直不要太好用哇！</a:t>
            </a:r>
            <a:endParaRPr lang="zh-CN" altLang="en-US" sz="2400" b="1" dirty="0">
              <a:solidFill>
                <a:srgbClr val="FF0000"/>
              </a:solidFill>
              <a:latin typeface="华文行楷" panose="02010800040101010101" pitchFamily="2" charset="-122"/>
              <a:ea typeface="华文行楷" panose="02010800040101010101" pitchFamily="2" charset="-122"/>
            </a:endParaRPr>
          </a:p>
        </p:txBody>
      </p:sp>
      <p:sp>
        <p:nvSpPr>
          <p:cNvPr id="51205" name="AutoShape 4" descr="http://mmbiz.qpic.cn/mmbiz_png/cZV2hRpuAPgramZsh4ficWf6uic38nRNRtGfoURQDawSm0myhrkkCUPpYcTH6HOYNaVsicUHX4ia8h56icfRxAbqiaYA/640?wx_fmt=gif&amp;tp=webp&amp;wxfrom=5&amp;wx_lazy=1"/>
          <p:cNvSpPr>
            <a:spLocks noChangeAspect="1"/>
          </p:cNvSpPr>
          <p:nvPr/>
        </p:nvSpPr>
        <p:spPr>
          <a:xfrm>
            <a:off x="414867" y="481013"/>
            <a:ext cx="406400" cy="304800"/>
          </a:xfrm>
          <a:prstGeom prst="rect">
            <a:avLst/>
          </a:prstGeom>
          <a:noFill/>
          <a:ln w="9525">
            <a:noFill/>
          </a:ln>
        </p:spPr>
        <p:txBody>
          <a:bodyPr/>
          <a:lstStyle/>
          <a:p>
            <a:pPr eaLnBrk="0" hangingPunct="0"/>
            <a:endParaRPr lang="zh-CN" altLang="en-US" dirty="0">
              <a:latin typeface="Calibri" panose="020F0502020204030204" pitchFamily="34" charset="0"/>
            </a:endParaRPr>
          </a:p>
        </p:txBody>
      </p:sp>
      <p:pic>
        <p:nvPicPr>
          <p:cNvPr id="9" name="Picture 2"/>
          <p:cNvPicPr>
            <a:picLocks noChangeAspect="1" noChangeArrowheads="1"/>
          </p:cNvPicPr>
          <p:nvPr/>
        </p:nvPicPr>
        <p:blipFill>
          <a:blip r:embed="rId1"/>
          <a:srcRect/>
          <a:stretch>
            <a:fillRect/>
          </a:stretch>
        </p:blipFill>
        <p:spPr bwMode="auto">
          <a:xfrm>
            <a:off x="2757488" y="3614738"/>
            <a:ext cx="2332037" cy="2370137"/>
          </a:xfrm>
          <a:prstGeom prst="rect">
            <a:avLst/>
          </a:prstGeom>
          <a:noFill/>
          <a:ln w="9525">
            <a:noFill/>
            <a:miter lim="800000"/>
            <a:headEnd/>
            <a:tailEnd/>
          </a:ln>
          <a:effec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5" name="直接连接符 14"/>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57447" y="5728677"/>
            <a:ext cx="3575539" cy="523220"/>
          </a:xfrm>
          <a:prstGeom prst="rect">
            <a:avLst/>
          </a:prstGeom>
          <a:noFill/>
          <a:ln w="9525">
            <a:noFill/>
          </a:ln>
        </p:spPr>
        <p:txBody>
          <a:bodyPr wrap="square">
            <a:spAutoFit/>
          </a:bodyPr>
          <a:lstStyle/>
          <a:p>
            <a:pPr eaLnBrk="0" hangingPunct="0"/>
            <a:r>
              <a:rPr lang="zh-CN" altLang="en-US" sz="2800" b="1" u="none" dirty="0" smtClean="0">
                <a:latin typeface="仿宋_GB2312" panose="02010609030101010101" pitchFamily="49" charset="-122"/>
                <a:ea typeface="仿宋_GB2312" panose="02010609030101010101" pitchFamily="49" charset="-122"/>
              </a:rPr>
              <a:t>学习通</a:t>
            </a:r>
            <a:r>
              <a:rPr lang="en-US" altLang="zh-CN" sz="2800" b="1" u="none" dirty="0" smtClean="0">
                <a:latin typeface="仿宋_GB2312" panose="02010609030101010101" pitchFamily="49" charset="-122"/>
                <a:ea typeface="仿宋_GB2312" panose="02010609030101010101" pitchFamily="49" charset="-122"/>
              </a:rPr>
              <a:t>APP</a:t>
            </a:r>
            <a:r>
              <a:rPr lang="zh-CN" altLang="en-US" sz="2800" b="1" u="none" dirty="0" smtClean="0">
                <a:latin typeface="仿宋_GB2312" panose="02010609030101010101" pitchFamily="49" charset="-122"/>
                <a:ea typeface="仿宋_GB2312" panose="02010609030101010101" pitchFamily="49" charset="-122"/>
              </a:rPr>
              <a:t>二维码</a:t>
            </a:r>
            <a:endParaRPr lang="zh-CN" altLang="en-US" sz="2800" b="1" u="none" dirty="0">
              <a:latin typeface="仿宋_GB2312" panose="02010609030101010101" pitchFamily="49" charset="-122"/>
              <a:ea typeface="仿宋_GB2312" panose="02010609030101010101" pitchFamily="49" charset="-122"/>
            </a:endParaRPr>
          </a:p>
        </p:txBody>
      </p:sp>
      <p:sp>
        <p:nvSpPr>
          <p:cNvPr id="11"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电子资源</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淘宝网chenying0907出品 4"/>
          <p:cNvSpPr txBox="1"/>
          <p:nvPr/>
        </p:nvSpPr>
        <p:spPr>
          <a:xfrm>
            <a:off x="2168165" y="264321"/>
            <a:ext cx="6360199"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常见问题</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grpSp>
        <p:nvGrpSpPr>
          <p:cNvPr id="3" name="淘宝网chenying0907出品 2"/>
          <p:cNvGrpSpPr/>
          <p:nvPr/>
        </p:nvGrpSpPr>
        <p:grpSpPr>
          <a:xfrm>
            <a:off x="6751955" y="1717040"/>
            <a:ext cx="4060825" cy="695960"/>
            <a:chOff x="10633" y="2704"/>
            <a:chExt cx="6395" cy="1096"/>
          </a:xfrm>
        </p:grpSpPr>
        <p:cxnSp>
          <p:nvCxnSpPr>
            <p:cNvPr id="22" name="直接连接符 21"/>
            <p:cNvCxnSpPr/>
            <p:nvPr/>
          </p:nvCxnSpPr>
          <p:spPr>
            <a:xfrm flipV="1">
              <a:off x="10718" y="2713"/>
              <a:ext cx="699" cy="1003"/>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淘宝网chenying0907出品 16"/>
            <p:cNvSpPr/>
            <p:nvPr/>
          </p:nvSpPr>
          <p:spPr>
            <a:xfrm>
              <a:off x="10633" y="3630"/>
              <a:ext cx="170" cy="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flipV="1">
              <a:off x="11418" y="2704"/>
              <a:ext cx="5610" cy="2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 name="淘宝网chenying0907出品 7"/>
          <p:cNvGrpSpPr/>
          <p:nvPr/>
        </p:nvGrpSpPr>
        <p:grpSpPr>
          <a:xfrm>
            <a:off x="7480300" y="3575685"/>
            <a:ext cx="3331845" cy="107950"/>
            <a:chOff x="11780" y="5631"/>
            <a:chExt cx="5247" cy="170"/>
          </a:xfrm>
        </p:grpSpPr>
        <p:sp>
          <p:nvSpPr>
            <p:cNvPr id="26" name="淘宝网chenying0907出品 25"/>
            <p:cNvSpPr/>
            <p:nvPr/>
          </p:nvSpPr>
          <p:spPr>
            <a:xfrm>
              <a:off x="11780" y="5631"/>
              <a:ext cx="170" cy="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flipV="1">
              <a:off x="11951" y="5707"/>
              <a:ext cx="5077" cy="29"/>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1" name="淘宝网chenying0907出品 20"/>
          <p:cNvGrpSpPr/>
          <p:nvPr/>
        </p:nvGrpSpPr>
        <p:grpSpPr>
          <a:xfrm>
            <a:off x="6795770" y="4920614"/>
            <a:ext cx="4856040" cy="764961"/>
            <a:chOff x="10702" y="7749"/>
            <a:chExt cx="6443" cy="1128"/>
          </a:xfrm>
        </p:grpSpPr>
        <p:sp>
          <p:nvSpPr>
            <p:cNvPr id="28" name="淘宝网chenying0907出品 27"/>
            <p:cNvSpPr/>
            <p:nvPr/>
          </p:nvSpPr>
          <p:spPr>
            <a:xfrm>
              <a:off x="10702" y="7749"/>
              <a:ext cx="170" cy="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p:nvPr/>
          </p:nvCxnSpPr>
          <p:spPr>
            <a:xfrm>
              <a:off x="10787" y="7859"/>
              <a:ext cx="732" cy="1018"/>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1519" y="8857"/>
              <a:ext cx="5626" cy="18"/>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 name="淘宝网chenying0907出品 11"/>
          <p:cNvGrpSpPr/>
          <p:nvPr/>
        </p:nvGrpSpPr>
        <p:grpSpPr>
          <a:xfrm>
            <a:off x="1170305" y="1733550"/>
            <a:ext cx="4105910" cy="679450"/>
            <a:chOff x="1843" y="2730"/>
            <a:chExt cx="6466" cy="1070"/>
          </a:xfrm>
        </p:grpSpPr>
        <p:sp>
          <p:nvSpPr>
            <p:cNvPr id="45" name="淘宝网chenying0907出品 44"/>
            <p:cNvSpPr/>
            <p:nvPr/>
          </p:nvSpPr>
          <p:spPr>
            <a:xfrm>
              <a:off x="8139" y="3630"/>
              <a:ext cx="170" cy="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p:cNvCxnSpPr/>
            <p:nvPr/>
          </p:nvCxnSpPr>
          <p:spPr>
            <a:xfrm flipH="1" flipV="1">
              <a:off x="7195" y="2730"/>
              <a:ext cx="969" cy="945"/>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843" y="2751"/>
              <a:ext cx="5352" cy="12"/>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淘宝网chenying0907出品 14"/>
          <p:cNvGrpSpPr/>
          <p:nvPr/>
        </p:nvGrpSpPr>
        <p:grpSpPr>
          <a:xfrm>
            <a:off x="1170305" y="3616960"/>
            <a:ext cx="3398520" cy="107950"/>
            <a:chOff x="1843" y="5696"/>
            <a:chExt cx="5352" cy="170"/>
          </a:xfrm>
        </p:grpSpPr>
        <p:sp>
          <p:nvSpPr>
            <p:cNvPr id="49" name="淘宝网chenying0907出品 48"/>
            <p:cNvSpPr/>
            <p:nvPr/>
          </p:nvSpPr>
          <p:spPr>
            <a:xfrm>
              <a:off x="7025" y="5696"/>
              <a:ext cx="170" cy="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p:nvPr/>
          </p:nvCxnSpPr>
          <p:spPr>
            <a:xfrm>
              <a:off x="1843" y="5773"/>
              <a:ext cx="5267" cy="28"/>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淘宝网chenying0907出品 18"/>
          <p:cNvGrpSpPr/>
          <p:nvPr/>
        </p:nvGrpSpPr>
        <p:grpSpPr>
          <a:xfrm>
            <a:off x="788953" y="4764493"/>
            <a:ext cx="4131945" cy="715010"/>
            <a:chOff x="1827" y="7717"/>
            <a:chExt cx="6507" cy="1126"/>
          </a:xfrm>
        </p:grpSpPr>
        <p:sp>
          <p:nvSpPr>
            <p:cNvPr id="51" name="淘宝网chenying0907出品 50"/>
            <p:cNvSpPr/>
            <p:nvPr/>
          </p:nvSpPr>
          <p:spPr>
            <a:xfrm>
              <a:off x="8164" y="7717"/>
              <a:ext cx="170" cy="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连接符 51"/>
            <p:cNvCxnSpPr/>
            <p:nvPr/>
          </p:nvCxnSpPr>
          <p:spPr>
            <a:xfrm flipH="1">
              <a:off x="7650" y="7861"/>
              <a:ext cx="544" cy="982"/>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1827" y="8831"/>
              <a:ext cx="5836" cy="6"/>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淘宝网chenying0907出品 19"/>
          <p:cNvGrpSpPr/>
          <p:nvPr/>
        </p:nvGrpSpPr>
        <p:grpSpPr>
          <a:xfrm>
            <a:off x="4690110" y="2127885"/>
            <a:ext cx="2729230" cy="3110865"/>
            <a:chOff x="7386" y="3351"/>
            <a:chExt cx="4298" cy="4899"/>
          </a:xfrm>
        </p:grpSpPr>
        <p:grpSp>
          <p:nvGrpSpPr>
            <p:cNvPr id="18" name="淘宝网chenying0907出品 17"/>
            <p:cNvGrpSpPr/>
            <p:nvPr/>
          </p:nvGrpSpPr>
          <p:grpSpPr>
            <a:xfrm rot="5400000">
              <a:off x="7085" y="3652"/>
              <a:ext cx="4899" cy="4298"/>
              <a:chOff x="4225297" y="2300303"/>
              <a:chExt cx="3110956" cy="2729179"/>
            </a:xfrm>
          </p:grpSpPr>
          <p:sp>
            <p:nvSpPr>
              <p:cNvPr id="7" name="六边形 6"/>
              <p:cNvSpPr/>
              <p:nvPr/>
            </p:nvSpPr>
            <p:spPr>
              <a:xfrm>
                <a:off x="4340775" y="2427847"/>
                <a:ext cx="2880000" cy="2474091"/>
              </a:xfrm>
              <a:prstGeom prst="hexagon">
                <a:avLst/>
              </a:prstGeom>
              <a:noFill/>
              <a:ln w="190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4225297" y="3664892"/>
                <a:ext cx="23095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105297" y="3664892"/>
                <a:ext cx="23095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833594" y="2300303"/>
                <a:ext cx="230956" cy="25508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494282" y="4774395"/>
                <a:ext cx="230956" cy="25508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6441648" y="2328746"/>
                <a:ext cx="283590" cy="27994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33594" y="4721095"/>
                <a:ext cx="283590" cy="27994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6" name="淘宝网chenying0907出品 55"/>
            <p:cNvSpPr txBox="1"/>
            <p:nvPr/>
          </p:nvSpPr>
          <p:spPr>
            <a:xfrm>
              <a:off x="8429" y="4575"/>
              <a:ext cx="2494" cy="2278"/>
            </a:xfrm>
            <a:prstGeom prst="rect">
              <a:avLst/>
            </a:prstGeom>
            <a:noFill/>
          </p:spPr>
          <p:txBody>
            <a:bodyPr wrap="square" rtlCol="0">
              <a:spAutoFit/>
            </a:bodyPr>
            <a:lstStyle/>
            <a:p>
              <a:r>
                <a:rPr lang="zh-CN" altLang="en-US" sz="4400" b="1" dirty="0" smtClean="0">
                  <a:solidFill>
                    <a:schemeClr val="accent1">
                      <a:lumMod val="50000"/>
                    </a:schemeClr>
                  </a:solidFill>
                  <a:latin typeface="微软雅黑" panose="020B0503020204020204" pitchFamily="34" charset="-122"/>
                  <a:ea typeface="微软雅黑" panose="020B0503020204020204" pitchFamily="34" charset="-122"/>
                </a:rPr>
                <a:t>常见问题</a:t>
              </a:r>
              <a:endParaRPr lang="en-US" altLang="zh-CN" sz="4400" b="1" dirty="0">
                <a:solidFill>
                  <a:schemeClr val="accent1">
                    <a:lumMod val="50000"/>
                  </a:schemeClr>
                </a:solidFill>
                <a:latin typeface="微软雅黑" panose="020B0503020204020204" pitchFamily="34" charset="-122"/>
                <a:ea typeface="微软雅黑" panose="020B0503020204020204" pitchFamily="34" charset="-122"/>
              </a:endParaRPr>
            </a:p>
          </p:txBody>
        </p:sp>
      </p:grpSp>
      <p:sp>
        <p:nvSpPr>
          <p:cNvPr id="57" name="淘宝网chenying0907出品 56"/>
          <p:cNvSpPr txBox="1"/>
          <p:nvPr/>
        </p:nvSpPr>
        <p:spPr>
          <a:xfrm>
            <a:off x="7300435" y="933512"/>
            <a:ext cx="3716326" cy="830997"/>
          </a:xfrm>
          <a:prstGeom prst="rect">
            <a:avLst/>
          </a:prstGeom>
          <a:noFill/>
        </p:spPr>
        <p:txBody>
          <a:bodyPr wrap="square" rtlCol="0">
            <a:spAutoFit/>
          </a:bodyPr>
          <a:lstStyle/>
          <a:p>
            <a:pPr>
              <a:buClr>
                <a:srgbClr val="CC3300"/>
              </a:buClr>
              <a:buSzPct val="60000"/>
              <a:buFont typeface="Wingdings" panose="05000000000000000000" pitchFamily="2" charset="2"/>
              <a:buChar char="l"/>
            </a:pPr>
            <a:r>
              <a:rPr lang="zh-CN" altLang="en-US" sz="2400" b="1" dirty="0" smtClean="0">
                <a:solidFill>
                  <a:srgbClr val="000099"/>
                </a:solidFill>
                <a:ea typeface="华文新魏" panose="02010800040101010101" pitchFamily="2" charset="-122"/>
              </a:rPr>
              <a:t>我借的一本书不小心弄丢了，我该怎么赔偿？</a:t>
            </a:r>
            <a:endParaRPr lang="en-US" altLang="zh-CN" sz="2400" b="1" dirty="0" smtClean="0">
              <a:solidFill>
                <a:srgbClr val="000099"/>
              </a:solidFill>
              <a:ea typeface="华文新魏" panose="02010800040101010101" pitchFamily="2" charset="-122"/>
            </a:endParaRPr>
          </a:p>
        </p:txBody>
      </p:sp>
      <p:sp>
        <p:nvSpPr>
          <p:cNvPr id="58" name="淘宝网chenying0907出品 57"/>
          <p:cNvSpPr>
            <a:spLocks noChangeArrowheads="1"/>
          </p:cNvSpPr>
          <p:nvPr/>
        </p:nvSpPr>
        <p:spPr bwMode="auto">
          <a:xfrm>
            <a:off x="7592579" y="1779870"/>
            <a:ext cx="4041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600" b="1" dirty="0" smtClean="0"/>
              <a:t>赔偿一模一样的原书，（出版社，</a:t>
            </a:r>
            <a:r>
              <a:rPr lang="en-US" altLang="zh-CN" sz="1600" b="1" dirty="0" smtClean="0"/>
              <a:t>ISBN</a:t>
            </a:r>
            <a:r>
              <a:rPr lang="zh-CN" altLang="en-US" sz="1600" b="1" dirty="0" smtClean="0"/>
              <a:t>号必须跟丢失的书一致），若无法获取，理工类图书可以高版本，文科书必须相同</a:t>
            </a:r>
            <a:endParaRPr lang="en-US" altLang="zh-CN" sz="1600" b="1" dirty="0"/>
          </a:p>
        </p:txBody>
      </p:sp>
      <p:sp>
        <p:nvSpPr>
          <p:cNvPr id="59" name="淘宝网chenying0907出品 58"/>
          <p:cNvSpPr txBox="1"/>
          <p:nvPr/>
        </p:nvSpPr>
        <p:spPr>
          <a:xfrm>
            <a:off x="7571535" y="2880789"/>
            <a:ext cx="3463334" cy="461665"/>
          </a:xfrm>
          <a:prstGeom prst="rect">
            <a:avLst/>
          </a:prstGeom>
          <a:noFill/>
        </p:spPr>
        <p:txBody>
          <a:bodyPr wrap="square" rtlCol="0">
            <a:spAutoFit/>
          </a:bodyPr>
          <a:lstStyle/>
          <a:p>
            <a:pPr>
              <a:buClr>
                <a:srgbClr val="CC3300"/>
              </a:buClr>
              <a:buSzPct val="60000"/>
              <a:buFont typeface="Wingdings" panose="05000000000000000000" pitchFamily="2" charset="2"/>
              <a:buChar char="l"/>
            </a:pPr>
            <a:r>
              <a:rPr lang="zh-CN" altLang="en-US" sz="2400" b="1" dirty="0" smtClean="0">
                <a:solidFill>
                  <a:srgbClr val="000099"/>
                </a:solidFill>
                <a:ea typeface="华文新魏" panose="02010800040101010101" pitchFamily="2" charset="-122"/>
              </a:rPr>
              <a:t>我能借几本书？借多久？</a:t>
            </a:r>
            <a:endParaRPr lang="zh-CN" altLang="en-US" sz="2400" b="1" dirty="0" smtClean="0">
              <a:solidFill>
                <a:srgbClr val="000099"/>
              </a:solidFill>
              <a:ea typeface="华文新魏" panose="02010800040101010101" pitchFamily="2" charset="-122"/>
            </a:endParaRPr>
          </a:p>
        </p:txBody>
      </p:sp>
      <p:sp>
        <p:nvSpPr>
          <p:cNvPr id="60" name="淘宝网chenying0907出品 59"/>
          <p:cNvSpPr>
            <a:spLocks noChangeArrowheads="1"/>
          </p:cNvSpPr>
          <p:nvPr/>
        </p:nvSpPr>
        <p:spPr bwMode="auto">
          <a:xfrm>
            <a:off x="7564204" y="3683747"/>
            <a:ext cx="44944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600" b="1" dirty="0" smtClean="0"/>
              <a:t>（</a:t>
            </a:r>
            <a:r>
              <a:rPr lang="en-US" altLang="zh-CN" sz="1600" b="1" dirty="0" smtClean="0"/>
              <a:t>1</a:t>
            </a:r>
            <a:r>
              <a:rPr lang="zh-CN" altLang="en-US" sz="1600" b="1" dirty="0" smtClean="0"/>
              <a:t>）学生借书量：</a:t>
            </a:r>
            <a:r>
              <a:rPr lang="en-US" altLang="zh-CN" sz="1600" b="1" dirty="0" smtClean="0"/>
              <a:t>10</a:t>
            </a:r>
            <a:r>
              <a:rPr lang="zh-CN" altLang="en-US" sz="1600" b="1" dirty="0" smtClean="0"/>
              <a:t>册 </a:t>
            </a:r>
            <a:r>
              <a:rPr lang="en-US" altLang="zh-CN" sz="1600" b="1" dirty="0" smtClean="0"/>
              <a:t>/ </a:t>
            </a:r>
            <a:r>
              <a:rPr lang="zh-CN" altLang="en-US" sz="1600" b="1" dirty="0" smtClean="0"/>
              <a:t>借阅天数：</a:t>
            </a:r>
            <a:r>
              <a:rPr lang="en-US" altLang="zh-CN" sz="1600" b="1" dirty="0" smtClean="0"/>
              <a:t>30</a:t>
            </a:r>
            <a:r>
              <a:rPr lang="zh-CN" altLang="en-US" sz="1600" b="1" dirty="0" smtClean="0"/>
              <a:t>天 </a:t>
            </a:r>
            <a:r>
              <a:rPr lang="en-US" altLang="zh-CN" sz="1600" b="1" dirty="0" smtClean="0"/>
              <a:t>/ </a:t>
            </a:r>
            <a:r>
              <a:rPr lang="zh-CN" altLang="en-US" sz="1600" b="1" dirty="0" smtClean="0"/>
              <a:t>续借次数：</a:t>
            </a:r>
            <a:r>
              <a:rPr lang="en-US" altLang="zh-CN" sz="1600" b="1" dirty="0" smtClean="0"/>
              <a:t>1</a:t>
            </a:r>
            <a:r>
              <a:rPr lang="zh-CN" altLang="en-US" sz="1600" b="1" dirty="0" smtClean="0"/>
              <a:t>次 </a:t>
            </a:r>
            <a:r>
              <a:rPr lang="en-US" altLang="zh-CN" sz="1600" b="1" dirty="0" smtClean="0"/>
              <a:t>/ </a:t>
            </a:r>
            <a:r>
              <a:rPr lang="zh-CN" altLang="en-US" sz="1600" b="1" dirty="0" smtClean="0"/>
              <a:t>最大可借天数：</a:t>
            </a:r>
            <a:r>
              <a:rPr lang="en-US" altLang="zh-CN" sz="1600" b="1" dirty="0" smtClean="0"/>
              <a:t>60</a:t>
            </a:r>
            <a:r>
              <a:rPr lang="zh-CN" altLang="en-US" sz="1600" b="1" dirty="0" smtClean="0"/>
              <a:t>天</a:t>
            </a:r>
            <a:br>
              <a:rPr lang="zh-CN" altLang="en-US" sz="1600" b="1" dirty="0" smtClean="0"/>
            </a:br>
            <a:r>
              <a:rPr lang="zh-CN" altLang="en-US" sz="1600" b="1" dirty="0" smtClean="0"/>
              <a:t>（</a:t>
            </a:r>
            <a:r>
              <a:rPr lang="en-US" altLang="zh-CN" sz="1600" b="1" dirty="0" smtClean="0"/>
              <a:t>2</a:t>
            </a:r>
            <a:r>
              <a:rPr lang="zh-CN" altLang="en-US" sz="1600" b="1" dirty="0" smtClean="0"/>
              <a:t>）教职工 </a:t>
            </a:r>
            <a:r>
              <a:rPr lang="en-US" altLang="zh-CN" sz="1600" b="1" dirty="0" smtClean="0"/>
              <a:t>/</a:t>
            </a:r>
            <a:r>
              <a:rPr lang="zh-CN" altLang="en-US" sz="1600" b="1" dirty="0" smtClean="0"/>
              <a:t>借书量：</a:t>
            </a:r>
            <a:r>
              <a:rPr lang="en-US" altLang="zh-CN" sz="1600" b="1" dirty="0" smtClean="0"/>
              <a:t>100</a:t>
            </a:r>
            <a:r>
              <a:rPr lang="zh-CN" altLang="en-US" sz="1600" b="1" dirty="0" smtClean="0"/>
              <a:t>册 </a:t>
            </a:r>
            <a:r>
              <a:rPr lang="en-US" altLang="zh-CN" sz="1600" b="1" dirty="0" smtClean="0"/>
              <a:t>/ </a:t>
            </a:r>
            <a:r>
              <a:rPr lang="zh-CN" altLang="en-US" sz="1600" b="1" dirty="0" smtClean="0"/>
              <a:t>借阅天数：</a:t>
            </a:r>
            <a:r>
              <a:rPr lang="en-US" altLang="zh-CN" sz="1600" b="1" dirty="0" smtClean="0"/>
              <a:t>90</a:t>
            </a:r>
            <a:r>
              <a:rPr lang="zh-CN" altLang="en-US" sz="1600" b="1" dirty="0" smtClean="0"/>
              <a:t>天 </a:t>
            </a:r>
            <a:r>
              <a:rPr lang="en-US" altLang="zh-CN" sz="1600" b="1" dirty="0" smtClean="0"/>
              <a:t>/ </a:t>
            </a:r>
            <a:r>
              <a:rPr lang="zh-CN" altLang="en-US" sz="1600" b="1" dirty="0" smtClean="0"/>
              <a:t>续借次数：</a:t>
            </a:r>
            <a:r>
              <a:rPr lang="en-US" altLang="zh-CN" sz="1600" b="1" dirty="0" smtClean="0"/>
              <a:t>1</a:t>
            </a:r>
            <a:r>
              <a:rPr lang="zh-CN" altLang="en-US" sz="1600" b="1" dirty="0" smtClean="0"/>
              <a:t>次 </a:t>
            </a:r>
            <a:r>
              <a:rPr lang="en-US" altLang="zh-CN" sz="1600" b="1" dirty="0" smtClean="0"/>
              <a:t>/ </a:t>
            </a:r>
            <a:r>
              <a:rPr lang="zh-CN" altLang="en-US" sz="1600" b="1" dirty="0" smtClean="0"/>
              <a:t>最大可借天数：</a:t>
            </a:r>
            <a:r>
              <a:rPr lang="en-US" altLang="zh-CN" sz="1600" b="1" dirty="0" smtClean="0"/>
              <a:t>180</a:t>
            </a:r>
            <a:r>
              <a:rPr lang="zh-CN" altLang="en-US" sz="1600" b="1" dirty="0" smtClean="0"/>
              <a:t>天</a:t>
            </a:r>
            <a:endParaRPr lang="en-US" altLang="zh-CN" sz="1600" b="1" dirty="0"/>
          </a:p>
        </p:txBody>
      </p:sp>
      <p:sp>
        <p:nvSpPr>
          <p:cNvPr id="61" name="淘宝网chenying0907出品 60"/>
          <p:cNvSpPr txBox="1"/>
          <p:nvPr/>
        </p:nvSpPr>
        <p:spPr>
          <a:xfrm>
            <a:off x="7345196" y="4926031"/>
            <a:ext cx="4315667" cy="830997"/>
          </a:xfrm>
          <a:prstGeom prst="rect">
            <a:avLst/>
          </a:prstGeom>
          <a:noFill/>
        </p:spPr>
        <p:txBody>
          <a:bodyPr wrap="square" rtlCol="0">
            <a:spAutoFit/>
          </a:bodyPr>
          <a:lstStyle/>
          <a:p>
            <a:pPr>
              <a:buClr>
                <a:srgbClr val="CC3300"/>
              </a:buClr>
              <a:buSzPct val="60000"/>
              <a:buFont typeface="Wingdings" panose="05000000000000000000" pitchFamily="2" charset="2"/>
              <a:buChar char="l"/>
            </a:pPr>
            <a:r>
              <a:rPr lang="zh-CN" altLang="en-US" sz="2400" b="1" dirty="0" smtClean="0">
                <a:solidFill>
                  <a:srgbClr val="000099"/>
                </a:solidFill>
                <a:ea typeface="华文新魏" panose="02010800040101010101" pitchFamily="2" charset="-122"/>
              </a:rPr>
              <a:t>我有些问题想要咨询图书馆员，怎么做？</a:t>
            </a:r>
            <a:endParaRPr lang="zh-CN" altLang="en-US" sz="2400" b="1" dirty="0">
              <a:solidFill>
                <a:srgbClr val="000099"/>
              </a:solidFill>
              <a:ea typeface="华文新魏" panose="02010800040101010101" pitchFamily="2" charset="-122"/>
            </a:endParaRPr>
          </a:p>
        </p:txBody>
      </p:sp>
      <p:sp>
        <p:nvSpPr>
          <p:cNvPr id="63" name="淘宝网chenying0907出品 62"/>
          <p:cNvSpPr>
            <a:spLocks noChangeArrowheads="1"/>
          </p:cNvSpPr>
          <p:nvPr/>
        </p:nvSpPr>
        <p:spPr bwMode="auto">
          <a:xfrm>
            <a:off x="5914292" y="5688449"/>
            <a:ext cx="62777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en-US" altLang="zh-CN" sz="1400" dirty="0"/>
              <a:t> </a:t>
            </a:r>
            <a:r>
              <a:rPr lang="zh-CN" altLang="en-US" sz="1600" b="1" dirty="0" smtClean="0"/>
              <a:t>（</a:t>
            </a:r>
            <a:r>
              <a:rPr lang="en-US" altLang="zh-CN" sz="1600" b="1" dirty="0" smtClean="0"/>
              <a:t>1</a:t>
            </a:r>
            <a:r>
              <a:rPr lang="zh-CN" altLang="en-US" sz="1600" b="1" dirty="0" smtClean="0"/>
              <a:t>）图书馆网站首页</a:t>
            </a:r>
            <a:r>
              <a:rPr lang="en-US" altLang="zh-CN" sz="1600" b="1" dirty="0" smtClean="0"/>
              <a:t>——QQ</a:t>
            </a:r>
            <a:r>
              <a:rPr lang="zh-CN" altLang="en-US" sz="1600" b="1" dirty="0" smtClean="0"/>
              <a:t>咨询（工作时间）</a:t>
            </a:r>
            <a:endParaRPr lang="en-US" altLang="zh-CN" sz="1600" b="1" dirty="0" smtClean="0"/>
          </a:p>
          <a:p>
            <a:r>
              <a:rPr lang="zh-CN" altLang="en-US" sz="1600" b="1" dirty="0" smtClean="0"/>
              <a:t>（</a:t>
            </a:r>
            <a:r>
              <a:rPr lang="en-US" altLang="zh-CN" sz="1600" b="1" dirty="0" smtClean="0"/>
              <a:t>2</a:t>
            </a:r>
            <a:r>
              <a:rPr lang="zh-CN" altLang="en-US" sz="1600" b="1" dirty="0" smtClean="0"/>
              <a:t>）关注图书馆微信公众号，留言即可</a:t>
            </a:r>
            <a:endParaRPr lang="en-US" altLang="zh-CN" sz="1600" b="1" dirty="0" smtClean="0"/>
          </a:p>
          <a:p>
            <a:r>
              <a:rPr lang="zh-CN" altLang="en-US" sz="1600" b="1" dirty="0" smtClean="0"/>
              <a:t>（</a:t>
            </a:r>
            <a:r>
              <a:rPr lang="en-US" altLang="zh-CN" sz="1600" b="1" dirty="0" smtClean="0"/>
              <a:t>3</a:t>
            </a:r>
            <a:r>
              <a:rPr lang="zh-CN" altLang="en-US" sz="1600" b="1" dirty="0" smtClean="0"/>
              <a:t>）学习通首页（邀请码</a:t>
            </a:r>
            <a:r>
              <a:rPr lang="en-US" altLang="zh-CN" sz="1600" b="1" dirty="0" err="1" smtClean="0"/>
              <a:t>nmghtxy</a:t>
            </a:r>
            <a:r>
              <a:rPr lang="zh-CN" altLang="en-US" sz="1600" b="1" dirty="0" smtClean="0"/>
              <a:t>）</a:t>
            </a:r>
            <a:r>
              <a:rPr lang="en-US" altLang="zh-CN" sz="1600" b="1" dirty="0" smtClean="0"/>
              <a:t>——</a:t>
            </a:r>
            <a:r>
              <a:rPr lang="zh-CN" altLang="en-US" sz="1600" b="1" dirty="0" smtClean="0"/>
              <a:t>“更多”</a:t>
            </a:r>
            <a:r>
              <a:rPr lang="en-US" altLang="zh-CN" sz="1600" b="1" dirty="0" smtClean="0"/>
              <a:t>——</a:t>
            </a:r>
            <a:r>
              <a:rPr lang="zh-CN" altLang="en-US" sz="1600" b="1" dirty="0" smtClean="0"/>
              <a:t>“知识咨询”</a:t>
            </a:r>
            <a:endParaRPr lang="en-US" altLang="zh-CN" sz="1600" b="1" dirty="0" smtClean="0"/>
          </a:p>
          <a:p>
            <a:r>
              <a:rPr lang="zh-CN" altLang="en-US" sz="1600" b="1" dirty="0" smtClean="0"/>
              <a:t>（</a:t>
            </a:r>
            <a:r>
              <a:rPr lang="en-US" altLang="zh-CN" sz="1600" b="1" dirty="0" smtClean="0"/>
              <a:t>4</a:t>
            </a:r>
            <a:r>
              <a:rPr lang="zh-CN" altLang="en-US" sz="1600" b="1" dirty="0" smtClean="0"/>
              <a:t>）学习通</a:t>
            </a:r>
            <a:r>
              <a:rPr lang="en-US" altLang="zh-CN" sz="1600" b="1" dirty="0" smtClean="0"/>
              <a:t>——</a:t>
            </a:r>
            <a:r>
              <a:rPr lang="zh-CN" altLang="en-US" sz="1600" b="1" dirty="0" smtClean="0"/>
              <a:t>“小组”</a:t>
            </a:r>
            <a:r>
              <a:rPr lang="en-US" altLang="zh-CN" sz="1600" b="1" dirty="0" smtClean="0"/>
              <a:t>——</a:t>
            </a:r>
            <a:r>
              <a:rPr lang="zh-CN" altLang="en-US" sz="1600" b="1" dirty="0" smtClean="0"/>
              <a:t>“河套学院图书馆参考咨询”</a:t>
            </a:r>
            <a:endParaRPr lang="en-US" altLang="zh-CN" sz="1600" b="1" dirty="0" smtClean="0"/>
          </a:p>
          <a:p>
            <a:endParaRPr lang="en-US" altLang="zh-CN" sz="1600" b="1" dirty="0"/>
          </a:p>
        </p:txBody>
      </p:sp>
      <p:sp>
        <p:nvSpPr>
          <p:cNvPr id="64" name="淘宝网chenying0907出品 63"/>
          <p:cNvSpPr txBox="1"/>
          <p:nvPr/>
        </p:nvSpPr>
        <p:spPr>
          <a:xfrm>
            <a:off x="703386" y="2905457"/>
            <a:ext cx="4114128" cy="830997"/>
          </a:xfrm>
          <a:prstGeom prst="rect">
            <a:avLst/>
          </a:prstGeom>
          <a:noFill/>
        </p:spPr>
        <p:txBody>
          <a:bodyPr wrap="square" rtlCol="0">
            <a:spAutoFit/>
          </a:bodyPr>
          <a:lstStyle/>
          <a:p>
            <a:pPr>
              <a:buClr>
                <a:srgbClr val="CC3300"/>
              </a:buClr>
              <a:buSzPct val="60000"/>
              <a:buFont typeface="Wingdings" panose="05000000000000000000" pitchFamily="2" charset="2"/>
              <a:buChar char="l"/>
            </a:pPr>
            <a:r>
              <a:rPr lang="zh-CN" altLang="en-US" sz="2400" b="1" dirty="0" smtClean="0">
                <a:solidFill>
                  <a:srgbClr val="000099"/>
                </a:solidFill>
                <a:ea typeface="华文新魏" panose="02010800040101010101" pitchFamily="2" charset="-122"/>
              </a:rPr>
              <a:t>我想借一本书，可是图书馆没有，怎么办？</a:t>
            </a:r>
            <a:endParaRPr lang="zh-CN" altLang="en-US" sz="2400" b="1" dirty="0">
              <a:solidFill>
                <a:srgbClr val="000099"/>
              </a:solidFill>
              <a:ea typeface="华文新魏" panose="02010800040101010101" pitchFamily="2" charset="-122"/>
            </a:endParaRPr>
          </a:p>
        </p:txBody>
      </p:sp>
      <p:sp>
        <p:nvSpPr>
          <p:cNvPr id="65" name="淘宝网chenying0907出品 64"/>
          <p:cNvSpPr>
            <a:spLocks noChangeArrowheads="1"/>
          </p:cNvSpPr>
          <p:nvPr/>
        </p:nvSpPr>
        <p:spPr bwMode="auto">
          <a:xfrm>
            <a:off x="516048" y="3762042"/>
            <a:ext cx="39769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600" b="1" dirty="0" smtClean="0"/>
              <a:t>图书馆首页“资源荐购”或登录个人账号后，左侧栏目里的“资源荐购”。支持采购单推荐和自由荐购两种方式。</a:t>
            </a:r>
            <a:endParaRPr lang="en-US" altLang="zh-CN" sz="1600" b="1" dirty="0"/>
          </a:p>
        </p:txBody>
      </p:sp>
      <p:sp>
        <p:nvSpPr>
          <p:cNvPr id="66" name="淘宝网chenying0907出品 65"/>
          <p:cNvSpPr txBox="1"/>
          <p:nvPr/>
        </p:nvSpPr>
        <p:spPr>
          <a:xfrm>
            <a:off x="1099038" y="1264394"/>
            <a:ext cx="4510454" cy="461665"/>
          </a:xfrm>
          <a:prstGeom prst="rect">
            <a:avLst/>
          </a:prstGeom>
          <a:noFill/>
        </p:spPr>
        <p:txBody>
          <a:bodyPr wrap="square" rtlCol="0">
            <a:spAutoFit/>
          </a:bodyPr>
          <a:lstStyle/>
          <a:p>
            <a:pPr>
              <a:buClr>
                <a:srgbClr val="CC3300"/>
              </a:buClr>
              <a:buSzPct val="60000"/>
              <a:buFont typeface="Wingdings" panose="05000000000000000000" pitchFamily="2" charset="2"/>
              <a:buChar char="l"/>
            </a:pPr>
            <a:r>
              <a:rPr lang="zh-CN" altLang="en-US" sz="2400" b="1" dirty="0" smtClean="0">
                <a:solidFill>
                  <a:srgbClr val="000099"/>
                </a:solidFill>
                <a:ea typeface="华文新魏" panose="02010800040101010101" pitchFamily="2" charset="-122"/>
              </a:rPr>
              <a:t>怎么查看本人借阅和网上续借？</a:t>
            </a:r>
            <a:endParaRPr lang="zh-CN" altLang="en-US" sz="2400" b="1" dirty="0" smtClean="0">
              <a:solidFill>
                <a:srgbClr val="000099"/>
              </a:solidFill>
              <a:ea typeface="华文新魏" panose="02010800040101010101" pitchFamily="2" charset="-122"/>
            </a:endParaRPr>
          </a:p>
        </p:txBody>
      </p:sp>
      <p:sp>
        <p:nvSpPr>
          <p:cNvPr id="67" name="淘宝网chenying0907出品 66"/>
          <p:cNvSpPr>
            <a:spLocks noChangeArrowheads="1"/>
          </p:cNvSpPr>
          <p:nvPr/>
        </p:nvSpPr>
        <p:spPr bwMode="auto">
          <a:xfrm>
            <a:off x="438760" y="1764509"/>
            <a:ext cx="44821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600" b="1" dirty="0" smtClean="0"/>
              <a:t>（</a:t>
            </a:r>
            <a:r>
              <a:rPr lang="en-US" altLang="zh-CN" sz="1600" b="1" dirty="0" smtClean="0"/>
              <a:t>1</a:t>
            </a:r>
            <a:r>
              <a:rPr lang="zh-CN" altLang="en-US" sz="1600" b="1" dirty="0" smtClean="0"/>
              <a:t>）图书馆首页或一站式检索首页</a:t>
            </a:r>
            <a:r>
              <a:rPr lang="en-US" altLang="zh-CN" sz="1600" b="1" dirty="0" smtClean="0"/>
              <a:t>——</a:t>
            </a:r>
            <a:r>
              <a:rPr lang="zh-CN" altLang="en-US" sz="1600" b="1" dirty="0" smtClean="0"/>
              <a:t>“我的图书馆”，输入学号和密码，即可进入个人界面，查看借阅历史，或进行续借；</a:t>
            </a:r>
            <a:endParaRPr lang="en-US" altLang="zh-CN" sz="1600" b="1" dirty="0" smtClean="0"/>
          </a:p>
          <a:p>
            <a:r>
              <a:rPr lang="zh-CN" altLang="en-US" sz="1600" b="1" dirty="0" smtClean="0"/>
              <a:t>（</a:t>
            </a:r>
            <a:r>
              <a:rPr lang="en-US" altLang="zh-CN" sz="1600" b="1" dirty="0" smtClean="0"/>
              <a:t>2</a:t>
            </a:r>
            <a:r>
              <a:rPr lang="zh-CN" altLang="en-US" sz="1600" b="1" dirty="0" smtClean="0"/>
              <a:t>）手机微信公众号或学习通</a:t>
            </a:r>
            <a:r>
              <a:rPr lang="en-US" altLang="zh-CN" sz="1600" b="1" dirty="0" smtClean="0"/>
              <a:t>APP</a:t>
            </a:r>
            <a:r>
              <a:rPr lang="zh-CN" altLang="en-US" sz="1600" b="1" dirty="0" smtClean="0"/>
              <a:t>，绑定学号后，登录就可以查到。</a:t>
            </a:r>
            <a:endParaRPr lang="en-US" altLang="zh-CN" sz="1600" b="1" dirty="0"/>
          </a:p>
        </p:txBody>
      </p:sp>
      <p:sp>
        <p:nvSpPr>
          <p:cNvPr id="68" name="淘宝网chenying0907出品 67"/>
          <p:cNvSpPr txBox="1"/>
          <p:nvPr/>
        </p:nvSpPr>
        <p:spPr>
          <a:xfrm>
            <a:off x="511607" y="4836141"/>
            <a:ext cx="4648868" cy="461665"/>
          </a:xfrm>
          <a:prstGeom prst="rect">
            <a:avLst/>
          </a:prstGeom>
          <a:noFill/>
        </p:spPr>
        <p:txBody>
          <a:bodyPr wrap="square" rtlCol="0">
            <a:spAutoFit/>
          </a:bodyPr>
          <a:lstStyle/>
          <a:p>
            <a:pPr>
              <a:buClr>
                <a:srgbClr val="CC3300"/>
              </a:buClr>
              <a:buSzPct val="60000"/>
              <a:buFont typeface="Wingdings" panose="05000000000000000000" pitchFamily="2" charset="2"/>
              <a:buChar char="l"/>
            </a:pPr>
            <a:r>
              <a:rPr lang="zh-CN" altLang="en-US" sz="2400" b="1" dirty="0" smtClean="0">
                <a:solidFill>
                  <a:srgbClr val="000099"/>
                </a:solidFill>
                <a:ea typeface="华文新魏" panose="02010800040101010101" pitchFamily="2" charset="-122"/>
              </a:rPr>
              <a:t>从哪里看图书馆新买的图书？</a:t>
            </a:r>
            <a:endParaRPr lang="zh-CN" altLang="en-US" sz="2400" b="1" dirty="0">
              <a:solidFill>
                <a:srgbClr val="000099"/>
              </a:solidFill>
              <a:ea typeface="华文新魏" panose="02010800040101010101" pitchFamily="2" charset="-122"/>
            </a:endParaRPr>
          </a:p>
        </p:txBody>
      </p:sp>
      <p:sp>
        <p:nvSpPr>
          <p:cNvPr id="69" name="淘宝网chenying0907出品 68"/>
          <p:cNvSpPr>
            <a:spLocks noChangeArrowheads="1"/>
          </p:cNvSpPr>
          <p:nvPr/>
        </p:nvSpPr>
        <p:spPr bwMode="auto">
          <a:xfrm>
            <a:off x="763103" y="5630714"/>
            <a:ext cx="4405161" cy="10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en-US" altLang="zh-CN" sz="1400" dirty="0"/>
              <a:t> </a:t>
            </a:r>
            <a:r>
              <a:rPr lang="zh-CN" altLang="en-US" sz="1600" b="1" dirty="0" smtClean="0"/>
              <a:t>（</a:t>
            </a:r>
            <a:r>
              <a:rPr lang="en-US" altLang="zh-CN" sz="1600" b="1" dirty="0" smtClean="0"/>
              <a:t>1</a:t>
            </a:r>
            <a:r>
              <a:rPr lang="zh-CN" altLang="en-US" sz="1600" b="1" dirty="0" smtClean="0"/>
              <a:t>）图书馆网站首页</a:t>
            </a:r>
            <a:r>
              <a:rPr lang="en-US" altLang="zh-CN" sz="1600" b="1" dirty="0" smtClean="0"/>
              <a:t>——</a:t>
            </a:r>
            <a:r>
              <a:rPr lang="zh-CN" altLang="en-US" sz="1600" b="1" dirty="0" smtClean="0"/>
              <a:t>“新到资源”；</a:t>
            </a:r>
            <a:endParaRPr lang="en-US" altLang="zh-CN" sz="1600" b="1" dirty="0" smtClean="0"/>
          </a:p>
          <a:p>
            <a:r>
              <a:rPr lang="zh-CN" altLang="en-US" sz="1600" b="1" dirty="0" smtClean="0"/>
              <a:t>（</a:t>
            </a:r>
            <a:r>
              <a:rPr lang="en-US" altLang="zh-CN" sz="1600" b="1" dirty="0" smtClean="0"/>
              <a:t>2</a:t>
            </a:r>
            <a:r>
              <a:rPr lang="zh-CN" altLang="en-US" sz="1600" b="1" dirty="0" smtClean="0"/>
              <a:t>）统一检索首页导航栏</a:t>
            </a:r>
            <a:r>
              <a:rPr lang="en-US" altLang="zh-CN" sz="1600" b="1" dirty="0" smtClean="0"/>
              <a:t>——</a:t>
            </a:r>
            <a:r>
              <a:rPr lang="zh-CN" altLang="en-US" sz="1600" b="1" dirty="0" smtClean="0"/>
              <a:t>“资源推荐”</a:t>
            </a:r>
            <a:r>
              <a:rPr lang="en-US" altLang="zh-CN" sz="1600" b="1" dirty="0" smtClean="0"/>
              <a:t>——</a:t>
            </a:r>
            <a:r>
              <a:rPr lang="zh-CN" altLang="en-US" sz="1600" b="1" dirty="0" smtClean="0"/>
              <a:t>“新书通报”，查看最近三个月内的最新入馆资源情况。</a:t>
            </a:r>
            <a:endParaRPr lang="en-US" altLang="zh-CN" sz="16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800" decel="100000"/>
                                        <p:tgtEl>
                                          <p:spTgt spid="20"/>
                                        </p:tgtEl>
                                      </p:cBhvr>
                                    </p:animEffect>
                                    <p:anim calcmode="lin" valueType="num">
                                      <p:cBhvr>
                                        <p:cTn id="8" dur="800" decel="100000" fill="hold"/>
                                        <p:tgtEl>
                                          <p:spTgt spid="20"/>
                                        </p:tgtEl>
                                        <p:attrNameLst>
                                          <p:attrName>style.rotation</p:attrName>
                                        </p:attrNameLst>
                                      </p:cBhvr>
                                      <p:tavLst>
                                        <p:tav tm="0">
                                          <p:val>
                                            <p:fltVal val="-90"/>
                                          </p:val>
                                        </p:tav>
                                        <p:tav tm="100000">
                                          <p:val>
                                            <p:fltVal val="0"/>
                                          </p:val>
                                        </p:tav>
                                      </p:tavLst>
                                    </p:anim>
                                    <p:anim calcmode="lin" valueType="num">
                                      <p:cBhvr>
                                        <p:cTn id="9" dur="800" decel="100000" fill="hold"/>
                                        <p:tgtEl>
                                          <p:spTgt spid="20"/>
                                        </p:tgtEl>
                                        <p:attrNameLst>
                                          <p:attrName>ppt_x</p:attrName>
                                        </p:attrNameLst>
                                      </p:cBhvr>
                                      <p:tavLst>
                                        <p:tav tm="0">
                                          <p:val>
                                            <p:strVal val="#ppt_x+0.4"/>
                                          </p:val>
                                        </p:tav>
                                        <p:tav tm="100000">
                                          <p:val>
                                            <p:strVal val="#ppt_x-0.05"/>
                                          </p:val>
                                        </p:tav>
                                      </p:tavLst>
                                    </p:anim>
                                    <p:anim calcmode="lin" valueType="num">
                                      <p:cBhvr>
                                        <p:cTn id="10" dur="800" decel="100000" fill="hold"/>
                                        <p:tgtEl>
                                          <p:spTgt spid="2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500"/>
                            </p:stCondLst>
                            <p:childTnLst>
                              <p:par>
                                <p:cTn id="18" presetID="3" presetClass="entr" presetSubtype="10"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blinds(horizontal)">
                                      <p:cBhvr>
                                        <p:cTn id="20" dur="500"/>
                                        <p:tgtEl>
                                          <p:spTgt spid="57"/>
                                        </p:tgtEl>
                                      </p:cBhvr>
                                    </p:animEffect>
                                  </p:childTnLst>
                                </p:cTn>
                              </p:par>
                            </p:childTnLst>
                          </p:cTn>
                        </p:par>
                        <p:par>
                          <p:cTn id="21" fill="hold">
                            <p:stCondLst>
                              <p:cond delay="2000"/>
                            </p:stCondLst>
                            <p:childTnLst>
                              <p:par>
                                <p:cTn id="22" presetID="3" presetClass="entr" presetSubtype="1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linds(horizont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linds(horizontal)">
                                      <p:cBhvr>
                                        <p:cTn id="29" dur="500"/>
                                        <p:tgtEl>
                                          <p:spTgt spid="5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1000"/>
                            </p:stCondLst>
                            <p:childTnLst>
                              <p:par>
                                <p:cTn id="35" presetID="3" presetClass="entr" presetSubtype="10"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linds(horizont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blinds(horizontal)">
                                      <p:cBhvr>
                                        <p:cTn id="42" dur="500"/>
                                        <p:tgtEl>
                                          <p:spTgt spid="6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1000"/>
                            </p:stCondLst>
                            <p:childTnLst>
                              <p:par>
                                <p:cTn id="48" presetID="3" presetClass="entr" presetSubtype="1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blinds(horizontal)">
                                      <p:cBhvr>
                                        <p:cTn id="50" dur="500"/>
                                        <p:tgtEl>
                                          <p:spTgt spid="6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blinds(horizontal)">
                                      <p:cBhvr>
                                        <p:cTn id="55" dur="500"/>
                                        <p:tgtEl>
                                          <p:spTgt spid="66"/>
                                        </p:tgtEl>
                                      </p:cBhvr>
                                    </p:animEffect>
                                  </p:childTnLst>
                                </p:cTn>
                              </p:par>
                            </p:childTnLst>
                          </p:cTn>
                        </p:par>
                        <p:par>
                          <p:cTn id="56" fill="hold">
                            <p:stCondLst>
                              <p:cond delay="500"/>
                            </p:stCondLst>
                            <p:childTnLst>
                              <p:par>
                                <p:cTn id="57" presetID="22" presetClass="entr" presetSubtype="2"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right)">
                                      <p:cBhvr>
                                        <p:cTn id="59" dur="500"/>
                                        <p:tgtEl>
                                          <p:spTgt spid="12"/>
                                        </p:tgtEl>
                                      </p:cBhvr>
                                    </p:animEffect>
                                  </p:childTnLst>
                                </p:cTn>
                              </p:par>
                            </p:childTnLst>
                          </p:cTn>
                        </p:par>
                        <p:par>
                          <p:cTn id="60" fill="hold">
                            <p:stCondLst>
                              <p:cond delay="1000"/>
                            </p:stCondLst>
                            <p:childTnLst>
                              <p:par>
                                <p:cTn id="61" presetID="3" presetClass="entr" presetSubtype="10" fill="hold" grpId="0"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blinds(horizontal)">
                                      <p:cBhvr>
                                        <p:cTn id="63" dur="500"/>
                                        <p:tgtEl>
                                          <p:spTgt spid="67"/>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blinds(horizontal)">
                                      <p:cBhvr>
                                        <p:cTn id="68" dur="500"/>
                                        <p:tgtEl>
                                          <p:spTgt spid="64"/>
                                        </p:tgtEl>
                                      </p:cBhvr>
                                    </p:animEffect>
                                  </p:childTnLst>
                                </p:cTn>
                              </p:par>
                            </p:childTnLst>
                          </p:cTn>
                        </p:par>
                        <p:par>
                          <p:cTn id="69" fill="hold">
                            <p:stCondLst>
                              <p:cond delay="500"/>
                            </p:stCondLst>
                            <p:childTnLst>
                              <p:par>
                                <p:cTn id="70" presetID="22" presetClass="entr" presetSubtype="2"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right)">
                                      <p:cBhvr>
                                        <p:cTn id="72" dur="500"/>
                                        <p:tgtEl>
                                          <p:spTgt spid="15"/>
                                        </p:tgtEl>
                                      </p:cBhvr>
                                    </p:animEffect>
                                  </p:childTnLst>
                                </p:cTn>
                              </p:par>
                            </p:childTnLst>
                          </p:cTn>
                        </p:par>
                        <p:par>
                          <p:cTn id="73" fill="hold">
                            <p:stCondLst>
                              <p:cond delay="1000"/>
                            </p:stCondLst>
                            <p:childTnLst>
                              <p:par>
                                <p:cTn id="74" presetID="3" presetClass="entr" presetSubtype="10" fill="hold" grpId="0" nodeType="after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blinds(horizontal)">
                                      <p:cBhvr>
                                        <p:cTn id="76" dur="50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blinds(horizontal)">
                                      <p:cBhvr>
                                        <p:cTn id="81" dur="500"/>
                                        <p:tgtEl>
                                          <p:spTgt spid="68"/>
                                        </p:tgtEl>
                                      </p:cBhvr>
                                    </p:animEffect>
                                  </p:childTnLst>
                                </p:cTn>
                              </p:par>
                            </p:childTnLst>
                          </p:cTn>
                        </p:par>
                        <p:par>
                          <p:cTn id="82" fill="hold">
                            <p:stCondLst>
                              <p:cond delay="500"/>
                            </p:stCondLst>
                            <p:childTnLst>
                              <p:par>
                                <p:cTn id="83" presetID="22" presetClass="entr" presetSubtype="2"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right)">
                                      <p:cBhvr>
                                        <p:cTn id="85" dur="500"/>
                                        <p:tgtEl>
                                          <p:spTgt spid="19"/>
                                        </p:tgtEl>
                                      </p:cBhvr>
                                    </p:animEffect>
                                  </p:childTnLst>
                                </p:cTn>
                              </p:par>
                            </p:childTnLst>
                          </p:cTn>
                        </p:par>
                        <p:par>
                          <p:cTn id="86" fill="hold">
                            <p:stCondLst>
                              <p:cond delay="1000"/>
                            </p:stCondLst>
                            <p:childTnLst>
                              <p:par>
                                <p:cTn id="87" presetID="3" presetClass="entr" presetSubtype="10" fill="hold" grpId="0" nodeType="afterEffect">
                                  <p:stCondLst>
                                    <p:cond delay="0"/>
                                  </p:stCondLst>
                                  <p:childTnLst>
                                    <p:set>
                                      <p:cBhvr>
                                        <p:cTn id="88" dur="1" fill="hold">
                                          <p:stCondLst>
                                            <p:cond delay="0"/>
                                          </p:stCondLst>
                                        </p:cTn>
                                        <p:tgtEl>
                                          <p:spTgt spid="69"/>
                                        </p:tgtEl>
                                        <p:attrNameLst>
                                          <p:attrName>style.visibility</p:attrName>
                                        </p:attrNameLst>
                                      </p:cBhvr>
                                      <p:to>
                                        <p:strVal val="visible"/>
                                      </p:to>
                                    </p:set>
                                    <p:animEffect transition="in" filter="blinds(horizontal)">
                                      <p:cBhvr>
                                        <p:cTn id="8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3" grpId="0"/>
      <p:bldP spid="64" grpId="0"/>
      <p:bldP spid="65" grpId="0"/>
      <p:bldP spid="66" grpId="0"/>
      <p:bldP spid="67" grpId="0"/>
      <p:bldP spid="68" grpId="0"/>
      <p:bldP spid="6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srcRect/>
          <a:stretch>
            <a:fillRect/>
          </a:stretch>
        </p:blipFill>
        <p:spPr bwMode="auto">
          <a:xfrm>
            <a:off x="153909" y="1320418"/>
            <a:ext cx="9263994" cy="5537582"/>
          </a:xfrm>
          <a:prstGeom prst="rect">
            <a:avLst/>
          </a:prstGeom>
          <a:noFill/>
          <a:ln w="9525">
            <a:noFill/>
            <a:miter lim="800000"/>
            <a:headEnd/>
            <a:tailEnd/>
          </a:ln>
          <a:effectLst/>
        </p:spPr>
      </p:pic>
      <p:sp>
        <p:nvSpPr>
          <p:cNvPr id="41986" name="标题 1"/>
          <p:cNvSpPr>
            <a:spLocks noGrp="1"/>
          </p:cNvSpPr>
          <p:nvPr>
            <p:ph type="title"/>
          </p:nvPr>
        </p:nvSpPr>
        <p:spPr/>
        <p:txBody>
          <a:bodyPr vert="horz" wrap="square" lIns="91440" tIns="45720" rIns="91440" bIns="45720" anchor="ctr"/>
          <a:lstStyle/>
          <a:p>
            <a:endParaRPr lang="zh-CN" altLang="en-US" dirty="0"/>
          </a:p>
        </p:txBody>
      </p:sp>
      <p:sp>
        <p:nvSpPr>
          <p:cNvPr id="41988" name="灯片编号占位符 3"/>
          <p:cNvSpPr txBox="1">
            <a:spLocks noGrp="1"/>
          </p:cNvSpPr>
          <p:nvPr>
            <p:ph type="sldNum" sz="quarter" idx="12"/>
          </p:nvPr>
        </p:nvSpPr>
        <p:spPr/>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3200" b="0" i="0" u="sng" kern="1200" baseline="0">
                <a:solidFill>
                  <a:schemeClr val="tx1"/>
                </a:solidFill>
                <a:latin typeface="Calibri" panose="020F0502020204030204" pitchFamily="34" charset="0"/>
                <a:ea typeface="宋体" panose="02010600030101010101" pitchFamily="2" charset="-122"/>
                <a:cs typeface="+mn-cs"/>
              </a:defRPr>
            </a:lvl5pPr>
          </a:lstStyle>
          <a:p>
            <a:pPr lvl="0" algn="r" eaLnBrk="1" hangingPunct="1"/>
            <a:fld id="{9A0DB2DC-4C9A-4742-B13C-FB6460FD3503}" type="slidenum">
              <a:rPr lang="en-US" altLang="zh-CN" sz="1200" u="none" dirty="0">
                <a:latin typeface="Arial Black" panose="020B0A04020102020204" pitchFamily="34" charset="0"/>
              </a:rPr>
            </a:fld>
            <a:endParaRPr lang="en-US" altLang="zh-CN" sz="1200" u="none" dirty="0">
              <a:latin typeface="Arial Black" panose="020B0A04020102020204" pitchFamily="34" charset="0"/>
            </a:endParaRPr>
          </a:p>
        </p:txBody>
      </p:sp>
      <p:sp>
        <p:nvSpPr>
          <p:cNvPr id="41990" name="椭圆 5"/>
          <p:cNvSpPr/>
          <p:nvPr/>
        </p:nvSpPr>
        <p:spPr>
          <a:xfrm>
            <a:off x="6271024" y="3369886"/>
            <a:ext cx="1439333" cy="576263"/>
          </a:xfrm>
          <a:prstGeom prst="ellipse">
            <a:avLst/>
          </a:prstGeom>
          <a:noFill/>
          <a:ln w="19050" cap="flat" cmpd="sng">
            <a:solidFill>
              <a:srgbClr val="FF0000"/>
            </a:solidFill>
            <a:prstDash val="solid"/>
            <a:bevel/>
            <a:headEnd type="none" w="sm" len="sm"/>
            <a:tailEnd type="none" w="sm" len="sm"/>
          </a:ln>
        </p:spPr>
        <p:txBody>
          <a:bodyPr wrap="none"/>
          <a:lstStyle/>
          <a:p>
            <a:pPr eaLnBrk="0" hangingPunct="0"/>
            <a:endParaRPr lang="zh-CN" altLang="en-US" dirty="0">
              <a:latin typeface="Calibri" panose="020F0502020204030204" pitchFamily="34" charset="0"/>
            </a:endParaRPr>
          </a:p>
        </p:txBody>
      </p:sp>
      <p:pic>
        <p:nvPicPr>
          <p:cNvPr id="3075" name="Picture 3"/>
          <p:cNvPicPr>
            <a:picLocks noChangeAspect="1" noChangeArrowheads="1"/>
          </p:cNvPicPr>
          <p:nvPr/>
        </p:nvPicPr>
        <p:blipFill>
          <a:blip r:embed="rId2"/>
          <a:srcRect/>
          <a:stretch>
            <a:fillRect/>
          </a:stretch>
        </p:blipFill>
        <p:spPr bwMode="auto">
          <a:xfrm>
            <a:off x="1924092" y="832919"/>
            <a:ext cx="10267908" cy="6025081"/>
          </a:xfrm>
          <a:prstGeom prst="rect">
            <a:avLst/>
          </a:prstGeom>
          <a:noFill/>
          <a:ln w="9525">
            <a:noFill/>
            <a:miter lim="800000"/>
            <a:headEnd/>
            <a:tailEnd/>
          </a:ln>
          <a:effectLst/>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8"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其他服务</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7"/>
          <p:cNvPicPr>
            <a:picLocks noChangeAspect="1" noChangeArrowheads="1"/>
          </p:cNvPicPr>
          <p:nvPr/>
        </p:nvPicPr>
        <p:blipFill>
          <a:blip r:embed="rId1"/>
          <a:srcRect/>
          <a:stretch>
            <a:fillRect/>
          </a:stretch>
        </p:blipFill>
        <p:spPr bwMode="auto">
          <a:xfrm>
            <a:off x="736696" y="1181540"/>
            <a:ext cx="10345497" cy="5676460"/>
          </a:xfrm>
          <a:prstGeom prst="rect">
            <a:avLst/>
          </a:prstGeom>
          <a:noFill/>
          <a:ln w="9525">
            <a:noFill/>
            <a:miter lim="800000"/>
            <a:headEnd/>
            <a:tailEnd/>
          </a:ln>
        </p:spPr>
      </p:pic>
      <p:sp>
        <p:nvSpPr>
          <p:cNvPr id="10" name="矩形 9"/>
          <p:cNvSpPr/>
          <p:nvPr/>
        </p:nvSpPr>
        <p:spPr>
          <a:xfrm>
            <a:off x="4594823" y="1148281"/>
            <a:ext cx="1071703" cy="6414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1" name="直接连接符 10"/>
          <p:cNvCxnSpPr/>
          <p:nvPr/>
        </p:nvCxnSpPr>
        <p:spPr>
          <a:xfrm>
            <a:off x="1379718" y="2217367"/>
            <a:ext cx="97326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1451164" y="3429000"/>
            <a:ext cx="97326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1451164" y="3785363"/>
            <a:ext cx="97326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1451164" y="4141726"/>
            <a:ext cx="973265" cy="0"/>
          </a:xfrm>
          <a:prstGeom prst="line">
            <a:avLst/>
          </a:prstGeom>
        </p:spPr>
        <p:style>
          <a:lnRef idx="1">
            <a:schemeClr val="accent2"/>
          </a:lnRef>
          <a:fillRef idx="0">
            <a:schemeClr val="accent2"/>
          </a:fillRef>
          <a:effectRef idx="0">
            <a:schemeClr val="accent2"/>
          </a:effectRef>
          <a:fontRef idx="minor">
            <a:schemeClr val="tx1"/>
          </a:fontRef>
        </p:style>
      </p:cxnSp>
      <p:sp>
        <p:nvSpPr>
          <p:cNvPr id="34826" name="TextBox 10"/>
          <p:cNvSpPr txBox="1">
            <a:spLocks noChangeArrowheads="1"/>
          </p:cNvSpPr>
          <p:nvPr/>
        </p:nvSpPr>
        <p:spPr bwMode="auto">
          <a:xfrm>
            <a:off x="1779726" y="6089841"/>
            <a:ext cx="8954666" cy="768159"/>
          </a:xfrm>
          <a:prstGeom prst="rect">
            <a:avLst/>
          </a:prstGeom>
          <a:noFill/>
          <a:ln w="9525">
            <a:noFill/>
            <a:miter lim="800000"/>
          </a:ln>
        </p:spPr>
        <p:txBody>
          <a:bodyPr>
            <a:spAutoFit/>
          </a:bodyPr>
          <a:lstStyle/>
          <a:p>
            <a:r>
              <a:rPr lang="en-US" altLang="zh-CN" sz="4400" dirty="0" smtClean="0">
                <a:solidFill>
                  <a:srgbClr val="FF0000"/>
                </a:solidFill>
                <a:latin typeface="隶书" panose="02010509060101010101" pitchFamily="49" charset="-122"/>
                <a:ea typeface="隶书" panose="02010509060101010101" pitchFamily="49" charset="-122"/>
              </a:rPr>
              <a:t>1</a:t>
            </a:r>
            <a:r>
              <a:rPr lang="zh-CN" altLang="en-US" sz="4400" dirty="0" smtClean="0">
                <a:solidFill>
                  <a:srgbClr val="FF0000"/>
                </a:solidFill>
                <a:latin typeface="隶书" panose="02010509060101010101" pitchFamily="49" charset="-122"/>
                <a:ea typeface="隶书" panose="02010509060101010101" pitchFamily="49" charset="-122"/>
              </a:rPr>
              <a:t> </a:t>
            </a:r>
            <a:r>
              <a:rPr lang="en-US" altLang="zh-CN" sz="4400" dirty="0" smtClean="0">
                <a:solidFill>
                  <a:srgbClr val="FF0000"/>
                </a:solidFill>
                <a:latin typeface="隶书" panose="02010509060101010101" pitchFamily="49" charset="-122"/>
                <a:ea typeface="隶书" panose="02010509060101010101" pitchFamily="49" charset="-122"/>
              </a:rPr>
              <a:t>.</a:t>
            </a:r>
            <a:r>
              <a:rPr lang="zh-CN" altLang="en-US" sz="4400" dirty="0" smtClean="0">
                <a:solidFill>
                  <a:srgbClr val="FF0000"/>
                </a:solidFill>
                <a:latin typeface="隶书" panose="02010509060101010101" pitchFamily="49" charset="-122"/>
                <a:ea typeface="隶书" panose="02010509060101010101" pitchFamily="49" charset="-122"/>
              </a:rPr>
              <a:t>个人</a:t>
            </a:r>
            <a:r>
              <a:rPr lang="zh-CN" altLang="en-US" sz="4400" dirty="0">
                <a:solidFill>
                  <a:srgbClr val="FF0000"/>
                </a:solidFill>
                <a:latin typeface="隶书" panose="02010509060101010101" pitchFamily="49" charset="-122"/>
                <a:ea typeface="隶书" panose="02010509060101010101" pitchFamily="49" charset="-122"/>
              </a:rPr>
              <a:t>信息</a:t>
            </a:r>
            <a:r>
              <a:rPr lang="zh-CN" altLang="en-US" sz="4400" dirty="0" smtClean="0">
                <a:solidFill>
                  <a:srgbClr val="FF0000"/>
                </a:solidFill>
                <a:latin typeface="隶书" panose="02010509060101010101" pitchFamily="49" charset="-122"/>
                <a:ea typeface="隶书" panose="02010509060101010101" pitchFamily="49" charset="-122"/>
              </a:rPr>
              <a:t>查询、续借、荐购</a:t>
            </a:r>
            <a:endParaRPr lang="zh-CN" altLang="en-US" sz="4400" dirty="0">
              <a:solidFill>
                <a:srgbClr val="FF0000"/>
              </a:solidFill>
              <a:latin typeface="隶书" panose="02010509060101010101" pitchFamily="49" charset="-122"/>
              <a:ea typeface="隶书" panose="02010509060101010101" pitchFamily="49" charset="-122"/>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6" name="直接连接符 15"/>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其他服务</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6"/>
          <p:cNvPicPr>
            <a:picLocks noChangeAspect="1" noChangeArrowheads="1"/>
          </p:cNvPicPr>
          <p:nvPr/>
        </p:nvPicPr>
        <p:blipFill>
          <a:blip r:embed="rId1"/>
          <a:srcRect/>
          <a:stretch>
            <a:fillRect/>
          </a:stretch>
        </p:blipFill>
        <p:spPr bwMode="auto">
          <a:xfrm>
            <a:off x="1093931" y="863190"/>
            <a:ext cx="10159734" cy="5869688"/>
          </a:xfrm>
          <a:prstGeom prst="rect">
            <a:avLst/>
          </a:prstGeom>
          <a:noFill/>
          <a:ln w="9525">
            <a:noFill/>
            <a:miter lim="800000"/>
            <a:headEnd/>
            <a:tailEnd/>
          </a:ln>
        </p:spPr>
      </p:pic>
      <p:sp>
        <p:nvSpPr>
          <p:cNvPr id="8" name="椭圆形标注 7"/>
          <p:cNvSpPr/>
          <p:nvPr/>
        </p:nvSpPr>
        <p:spPr>
          <a:xfrm>
            <a:off x="9169007" y="791917"/>
            <a:ext cx="1571830" cy="783998"/>
          </a:xfrm>
          <a:prstGeom prst="wedgeEllipseCallout">
            <a:avLst>
              <a:gd name="adj1" fmla="val -22690"/>
              <a:gd name="adj2" fmla="val 810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续借</a:t>
            </a:r>
            <a:endParaRPr lang="zh-CN" altLang="en-US" dirty="0"/>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5" name="直接连接符 4"/>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其他服务</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1"/>
          <a:srcRect/>
          <a:stretch>
            <a:fillRect/>
          </a:stretch>
        </p:blipFill>
        <p:spPr bwMode="auto">
          <a:xfrm>
            <a:off x="236569" y="221737"/>
            <a:ext cx="9931105" cy="6043909"/>
          </a:xfrm>
          <a:prstGeom prst="rect">
            <a:avLst/>
          </a:prstGeom>
          <a:noFill/>
          <a:ln w="9525">
            <a:noFill/>
            <a:miter lim="800000"/>
            <a:headEnd/>
            <a:tailEnd/>
          </a:ln>
        </p:spPr>
      </p:pic>
      <p:pic>
        <p:nvPicPr>
          <p:cNvPr id="94210" name="Picture 2"/>
          <p:cNvPicPr>
            <a:picLocks noChangeAspect="1" noChangeArrowheads="1"/>
          </p:cNvPicPr>
          <p:nvPr/>
        </p:nvPicPr>
        <p:blipFill>
          <a:blip r:embed="rId2"/>
          <a:srcRect/>
          <a:stretch>
            <a:fillRect/>
          </a:stretch>
        </p:blipFill>
        <p:spPr bwMode="auto">
          <a:xfrm>
            <a:off x="2522867" y="863190"/>
            <a:ext cx="9542117" cy="5739813"/>
          </a:xfrm>
          <a:prstGeom prst="rect">
            <a:avLst/>
          </a:prstGeom>
          <a:noFill/>
          <a:ln w="9525">
            <a:noFill/>
            <a:miter lim="800000"/>
            <a:headEnd/>
            <a:tailEnd/>
          </a:ln>
        </p:spPr>
      </p:pic>
      <p:sp>
        <p:nvSpPr>
          <p:cNvPr id="3" name="矩形 2"/>
          <p:cNvSpPr/>
          <p:nvPr/>
        </p:nvSpPr>
        <p:spPr>
          <a:xfrm>
            <a:off x="379463" y="221737"/>
            <a:ext cx="1000255" cy="427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标注 4"/>
          <p:cNvSpPr/>
          <p:nvPr/>
        </p:nvSpPr>
        <p:spPr>
          <a:xfrm>
            <a:off x="93676" y="720645"/>
            <a:ext cx="1000255" cy="641452"/>
          </a:xfrm>
          <a:prstGeom prst="wedgeRectCallout">
            <a:avLst>
              <a:gd name="adj1" fmla="val 69622"/>
              <a:gd name="adj2" fmla="val -6307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订单荐购</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ppt_x"/>
                                          </p:val>
                                        </p:tav>
                                        <p:tav tm="100000">
                                          <p:val>
                                            <p:strVal val="#ppt_x"/>
                                          </p:val>
                                        </p:tav>
                                      </p:tavLst>
                                    </p:anim>
                                    <p:anim calcmode="lin" valueType="num">
                                      <p:cBhvr additive="base">
                                        <p:cTn id="8" dur="500" fill="hold"/>
                                        <p:tgtEl>
                                          <p:spTgt spid="94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1"/>
          <a:srcRect/>
          <a:stretch>
            <a:fillRect/>
          </a:stretch>
        </p:blipFill>
        <p:spPr bwMode="auto">
          <a:xfrm>
            <a:off x="88912" y="714310"/>
            <a:ext cx="12103088" cy="6143690"/>
          </a:xfrm>
          <a:prstGeom prst="rect">
            <a:avLst/>
          </a:prstGeom>
          <a:noFill/>
          <a:ln w="9525">
            <a:noFill/>
            <a:miter lim="800000"/>
            <a:headEnd/>
            <a:tailEnd/>
          </a:ln>
        </p:spPr>
      </p:pic>
      <p:sp>
        <p:nvSpPr>
          <p:cNvPr id="3" name="矩形标注 2"/>
          <p:cNvSpPr/>
          <p:nvPr/>
        </p:nvSpPr>
        <p:spPr>
          <a:xfrm>
            <a:off x="1665505" y="1290826"/>
            <a:ext cx="1000255" cy="641452"/>
          </a:xfrm>
          <a:prstGeom prst="wedgeRectCallout">
            <a:avLst>
              <a:gd name="adj1" fmla="val 69622"/>
              <a:gd name="adj2" fmla="val -6307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自主荐购</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5" name="直接连接符 4"/>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其他服务</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图片 6"/>
          <p:cNvPicPr>
            <a:picLocks noChangeAspect="1"/>
          </p:cNvPicPr>
          <p:nvPr/>
        </p:nvPicPr>
        <p:blipFill>
          <a:blip r:embed="rId1"/>
          <a:srcRect/>
          <a:stretch>
            <a:fillRect/>
          </a:stretch>
        </p:blipFill>
        <p:spPr bwMode="auto">
          <a:xfrm>
            <a:off x="8525985" y="934462"/>
            <a:ext cx="3040459" cy="2470781"/>
          </a:xfrm>
          <a:prstGeom prst="rect">
            <a:avLst/>
          </a:prstGeom>
          <a:noFill/>
          <a:ln w="9525">
            <a:noFill/>
            <a:miter lim="800000"/>
            <a:headEnd/>
            <a:tailEnd/>
          </a:ln>
        </p:spPr>
      </p:pic>
      <p:pic>
        <p:nvPicPr>
          <p:cNvPr id="15364" name="Picture 7"/>
          <p:cNvPicPr>
            <a:picLocks noChangeAspect="1" noChangeArrowheads="1"/>
          </p:cNvPicPr>
          <p:nvPr/>
        </p:nvPicPr>
        <p:blipFill>
          <a:blip r:embed="rId2"/>
          <a:srcRect/>
          <a:stretch>
            <a:fillRect/>
          </a:stretch>
        </p:blipFill>
        <p:spPr bwMode="auto">
          <a:xfrm>
            <a:off x="4666271" y="934463"/>
            <a:ext cx="3153185" cy="5592517"/>
          </a:xfrm>
          <a:prstGeom prst="rect">
            <a:avLst/>
          </a:prstGeom>
          <a:noFill/>
          <a:ln w="9525">
            <a:noFill/>
            <a:miter lim="800000"/>
            <a:headEnd/>
            <a:tailEnd/>
          </a:ln>
        </p:spPr>
      </p:pic>
      <p:pic>
        <p:nvPicPr>
          <p:cNvPr id="15365" name="Picture 8"/>
          <p:cNvPicPr>
            <a:picLocks noChangeAspect="1" noChangeArrowheads="1"/>
          </p:cNvPicPr>
          <p:nvPr/>
        </p:nvPicPr>
        <p:blipFill>
          <a:blip r:embed="rId3"/>
          <a:srcRect/>
          <a:stretch>
            <a:fillRect/>
          </a:stretch>
        </p:blipFill>
        <p:spPr bwMode="auto">
          <a:xfrm>
            <a:off x="522356" y="901202"/>
            <a:ext cx="3357999" cy="5956798"/>
          </a:xfrm>
          <a:prstGeom prst="rect">
            <a:avLst/>
          </a:prstGeom>
          <a:noFill/>
          <a:ln w="9525">
            <a:noFill/>
            <a:miter lim="800000"/>
            <a:headEnd/>
            <a:tailEnd/>
          </a:ln>
        </p:spPr>
      </p:pic>
      <p:sp>
        <p:nvSpPr>
          <p:cNvPr id="15366" name="TextBox 8"/>
          <p:cNvSpPr txBox="1">
            <a:spLocks noChangeArrowheads="1"/>
          </p:cNvSpPr>
          <p:nvPr/>
        </p:nvSpPr>
        <p:spPr bwMode="auto">
          <a:xfrm>
            <a:off x="8383092" y="3856636"/>
            <a:ext cx="3643787" cy="2610158"/>
          </a:xfrm>
          <a:prstGeom prst="rect">
            <a:avLst/>
          </a:prstGeom>
          <a:noFill/>
          <a:ln w="9525">
            <a:noFill/>
            <a:miter lim="800000"/>
          </a:ln>
        </p:spPr>
        <p:txBody>
          <a:bodyPr>
            <a:spAutoFit/>
          </a:bodyPr>
          <a:lstStyle/>
          <a:p>
            <a:r>
              <a:rPr lang="zh-CN" altLang="en-US" sz="2000" dirty="0"/>
              <a:t>如出现“无此邀请码”提示，需要退出重新登录。登录时使用“</a:t>
            </a:r>
            <a:r>
              <a:rPr lang="zh-CN" altLang="en-US" sz="2000" b="1" dirty="0"/>
              <a:t>其他登录方式</a:t>
            </a:r>
            <a:r>
              <a:rPr lang="zh-CN" altLang="en-US" sz="2000" dirty="0"/>
              <a:t>”登录并认证。填写认证单位“河套学院”</a:t>
            </a:r>
            <a:r>
              <a:rPr lang="zh-CN" altLang="en-US" sz="2000" dirty="0" smtClean="0"/>
              <a:t>，学</a:t>
            </a:r>
            <a:r>
              <a:rPr lang="zh-CN" altLang="en-US" sz="2000" dirty="0"/>
              <a:t>号与密码相同；再输入手机号、验证码，绑定手机号。以后登录用手机或学工号登录都可以</a:t>
            </a:r>
            <a:r>
              <a:rPr lang="zh-CN" altLang="en-US" dirty="0"/>
              <a:t>。</a:t>
            </a:r>
            <a:endParaRPr lang="zh-CN" altLang="en-US" dirty="0"/>
          </a:p>
        </p:txBody>
      </p:sp>
      <p:sp>
        <p:nvSpPr>
          <p:cNvPr id="10" name="矩形 9"/>
          <p:cNvSpPr/>
          <p:nvPr/>
        </p:nvSpPr>
        <p:spPr>
          <a:xfrm>
            <a:off x="4381264" y="4854460"/>
            <a:ext cx="3715802" cy="644838"/>
          </a:xfrm>
          <a:prstGeom prst="rect">
            <a:avLst/>
          </a:prstGeom>
          <a:solidFill>
            <a:srgbClr val="0070C0"/>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邀请码</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nmghtxy</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368" name="TextBox 10"/>
          <p:cNvSpPr txBox="1">
            <a:spLocks noChangeArrowheads="1"/>
          </p:cNvSpPr>
          <p:nvPr/>
        </p:nvSpPr>
        <p:spPr bwMode="auto">
          <a:xfrm>
            <a:off x="2934936" y="0"/>
            <a:ext cx="7646395" cy="768159"/>
          </a:xfrm>
          <a:prstGeom prst="rect">
            <a:avLst/>
          </a:prstGeom>
          <a:noFill/>
          <a:ln w="9525">
            <a:noFill/>
            <a:miter lim="800000"/>
          </a:ln>
        </p:spPr>
        <p:txBody>
          <a:bodyPr>
            <a:spAutoFit/>
          </a:bodyPr>
          <a:lstStyle/>
          <a:p>
            <a:r>
              <a:rPr lang="zh-CN" altLang="en-US" sz="4400" dirty="0">
                <a:solidFill>
                  <a:srgbClr val="FF0000"/>
                </a:solidFill>
                <a:latin typeface="隶书" panose="02010509060101010101" pitchFamily="49" charset="-122"/>
                <a:ea typeface="隶书" panose="02010509060101010101" pitchFamily="49" charset="-122"/>
              </a:rPr>
              <a:t>图书荐购</a:t>
            </a:r>
            <a:r>
              <a:rPr lang="en-US" altLang="zh-CN" sz="4400" dirty="0">
                <a:solidFill>
                  <a:srgbClr val="FF0000"/>
                </a:solidFill>
                <a:latin typeface="隶书" panose="02010509060101010101" pitchFamily="49" charset="-122"/>
                <a:ea typeface="隶书" panose="02010509060101010101" pitchFamily="49" charset="-122"/>
              </a:rPr>
              <a:t>·</a:t>
            </a:r>
            <a:r>
              <a:rPr lang="zh-CN" altLang="en-US" sz="4400" dirty="0">
                <a:solidFill>
                  <a:srgbClr val="FF0000"/>
                </a:solidFill>
                <a:latin typeface="隶书" panose="02010509060101010101" pitchFamily="49" charset="-122"/>
                <a:ea typeface="隶书" panose="02010509060101010101" pitchFamily="49" charset="-122"/>
              </a:rPr>
              <a:t>手机端（学习通）</a:t>
            </a:r>
            <a:endParaRPr lang="zh-CN" altLang="en-US" sz="4400" dirty="0">
              <a:solidFill>
                <a:srgbClr val="FF0000"/>
              </a:solidFill>
              <a:latin typeface="隶书" panose="02010509060101010101" pitchFamily="49" charset="-122"/>
              <a:ea typeface="隶书" panose="02010509060101010101" pitchFamily="49" charset="-122"/>
            </a:endParaRPr>
          </a:p>
        </p:txBody>
      </p:sp>
      <p:sp>
        <p:nvSpPr>
          <p:cNvPr id="14" name="线形标注 1 13"/>
          <p:cNvSpPr/>
          <p:nvPr/>
        </p:nvSpPr>
        <p:spPr>
          <a:xfrm>
            <a:off x="8383091" y="3215183"/>
            <a:ext cx="2857872" cy="570180"/>
          </a:xfrm>
          <a:prstGeom prst="borderCallout1">
            <a:avLst>
              <a:gd name="adj1" fmla="val 18750"/>
              <a:gd name="adj2" fmla="val -8333"/>
              <a:gd name="adj3" fmla="val 92075"/>
              <a:gd name="adj4" fmla="val -2165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读者荐购</a:t>
            </a:r>
            <a:endParaRPr lang="zh-CN" altLang="en-US" dirty="0"/>
          </a:p>
        </p:txBody>
      </p:sp>
      <p:sp>
        <p:nvSpPr>
          <p:cNvPr id="15" name="矩形 14"/>
          <p:cNvSpPr/>
          <p:nvPr/>
        </p:nvSpPr>
        <p:spPr>
          <a:xfrm>
            <a:off x="7097049" y="3429001"/>
            <a:ext cx="571574" cy="6414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1" name="直接连接符 10"/>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图片 6"/>
          <p:cNvPicPr>
            <a:picLocks noChangeAspect="1"/>
          </p:cNvPicPr>
          <p:nvPr/>
        </p:nvPicPr>
        <p:blipFill>
          <a:blip r:embed="rId1"/>
          <a:srcRect/>
          <a:stretch>
            <a:fillRect/>
          </a:stretch>
        </p:blipFill>
        <p:spPr bwMode="auto">
          <a:xfrm>
            <a:off x="8525985" y="934462"/>
            <a:ext cx="3040459" cy="2470781"/>
          </a:xfrm>
          <a:prstGeom prst="rect">
            <a:avLst/>
          </a:prstGeom>
          <a:noFill/>
          <a:ln w="9525">
            <a:noFill/>
            <a:miter lim="800000"/>
            <a:headEnd/>
            <a:tailEnd/>
          </a:ln>
        </p:spPr>
      </p:pic>
      <p:cxnSp>
        <p:nvCxnSpPr>
          <p:cNvPr id="17" name="直接连接符 16"/>
          <p:cNvCxnSpPr/>
          <p:nvPr/>
        </p:nvCxnSpPr>
        <p:spPr>
          <a:xfrm>
            <a:off x="5523632" y="4640633"/>
            <a:ext cx="716055" cy="1584"/>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pic>
        <p:nvPicPr>
          <p:cNvPr id="16389" name="Picture 2"/>
          <p:cNvPicPr>
            <a:picLocks noChangeAspect="1" noChangeArrowheads="1"/>
          </p:cNvPicPr>
          <p:nvPr/>
        </p:nvPicPr>
        <p:blipFill>
          <a:blip r:embed="rId2"/>
          <a:srcRect/>
          <a:stretch>
            <a:fillRect/>
          </a:stretch>
        </p:blipFill>
        <p:spPr bwMode="auto">
          <a:xfrm>
            <a:off x="4166142" y="364282"/>
            <a:ext cx="3416745" cy="6059748"/>
          </a:xfrm>
          <a:prstGeom prst="rect">
            <a:avLst/>
          </a:prstGeom>
          <a:noFill/>
          <a:ln w="9525">
            <a:noFill/>
            <a:miter lim="800000"/>
            <a:headEnd/>
            <a:tailEnd/>
          </a:ln>
        </p:spPr>
      </p:pic>
      <p:pic>
        <p:nvPicPr>
          <p:cNvPr id="16390" name="Picture 3"/>
          <p:cNvPicPr>
            <a:picLocks noChangeAspect="1" noChangeArrowheads="1"/>
          </p:cNvPicPr>
          <p:nvPr/>
        </p:nvPicPr>
        <p:blipFill>
          <a:blip r:embed="rId3"/>
          <a:srcRect/>
          <a:stretch>
            <a:fillRect/>
          </a:stretch>
        </p:blipFill>
        <p:spPr bwMode="auto">
          <a:xfrm>
            <a:off x="379463" y="435555"/>
            <a:ext cx="3397692" cy="6028071"/>
          </a:xfrm>
          <a:prstGeom prst="rect">
            <a:avLst/>
          </a:prstGeom>
          <a:noFill/>
          <a:ln w="9525">
            <a:noFill/>
            <a:miter lim="800000"/>
            <a:headEnd/>
            <a:tailEnd/>
          </a:ln>
        </p:spPr>
      </p:pic>
      <p:sp>
        <p:nvSpPr>
          <p:cNvPr id="12" name="圆角矩形 11"/>
          <p:cNvSpPr/>
          <p:nvPr/>
        </p:nvSpPr>
        <p:spPr>
          <a:xfrm>
            <a:off x="6668368" y="1504643"/>
            <a:ext cx="928809" cy="4276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3"/>
          <p:cNvPicPr>
            <a:picLocks noChangeAspect="1" noChangeArrowheads="1"/>
          </p:cNvPicPr>
          <p:nvPr/>
        </p:nvPicPr>
        <p:blipFill>
          <a:blip r:embed="rId1"/>
          <a:srcRect/>
          <a:stretch>
            <a:fillRect/>
          </a:stretch>
        </p:blipFill>
        <p:spPr bwMode="auto">
          <a:xfrm>
            <a:off x="316807" y="1026324"/>
            <a:ext cx="3286553" cy="5831676"/>
          </a:xfrm>
          <a:prstGeom prst="rect">
            <a:avLst/>
          </a:prstGeom>
          <a:noFill/>
          <a:ln w="9525">
            <a:noFill/>
            <a:miter lim="800000"/>
            <a:headEnd/>
            <a:tailEnd/>
          </a:ln>
        </p:spPr>
      </p:pic>
      <p:cxnSp>
        <p:nvCxnSpPr>
          <p:cNvPr id="10" name="直接箭头连接符 9"/>
          <p:cNvCxnSpPr/>
          <p:nvPr/>
        </p:nvCxnSpPr>
        <p:spPr>
          <a:xfrm flipV="1">
            <a:off x="1379718" y="5210814"/>
            <a:ext cx="2214850" cy="1069088"/>
          </a:xfrm>
          <a:prstGeom prst="straightConnector1">
            <a:avLst/>
          </a:prstGeom>
          <a:ln>
            <a:tailEnd type="arrow"/>
          </a:ln>
          <a:effectLst>
            <a:outerShdw blurRad="50800" dist="38100" algn="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1" name="矩形 10"/>
          <p:cNvSpPr/>
          <p:nvPr/>
        </p:nvSpPr>
        <p:spPr>
          <a:xfrm>
            <a:off x="1808399" y="6279902"/>
            <a:ext cx="928808" cy="356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9883474" y="5282086"/>
            <a:ext cx="857362" cy="10690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439" name="Picture 12"/>
          <p:cNvPicPr>
            <a:picLocks noChangeAspect="1" noChangeArrowheads="1"/>
          </p:cNvPicPr>
          <p:nvPr/>
        </p:nvPicPr>
        <p:blipFill>
          <a:blip r:embed="rId2"/>
          <a:srcRect/>
          <a:stretch>
            <a:fillRect/>
          </a:stretch>
        </p:blipFill>
        <p:spPr bwMode="auto">
          <a:xfrm>
            <a:off x="4023249" y="934462"/>
            <a:ext cx="3240510" cy="5747733"/>
          </a:xfrm>
          <a:prstGeom prst="rect">
            <a:avLst/>
          </a:prstGeom>
          <a:noFill/>
          <a:ln w="9525">
            <a:noFill/>
            <a:miter lim="800000"/>
            <a:headEnd/>
            <a:tailEnd/>
          </a:ln>
        </p:spPr>
      </p:pic>
      <p:sp>
        <p:nvSpPr>
          <p:cNvPr id="18440" name="TextBox 10"/>
          <p:cNvSpPr txBox="1">
            <a:spLocks noChangeArrowheads="1"/>
          </p:cNvSpPr>
          <p:nvPr/>
        </p:nvSpPr>
        <p:spPr bwMode="auto">
          <a:xfrm>
            <a:off x="3230414" y="158261"/>
            <a:ext cx="8645063" cy="768160"/>
          </a:xfrm>
          <a:prstGeom prst="rect">
            <a:avLst/>
          </a:prstGeom>
          <a:noFill/>
          <a:ln w="9525">
            <a:noFill/>
            <a:miter lim="800000"/>
          </a:ln>
        </p:spPr>
        <p:txBody>
          <a:bodyPr>
            <a:spAutoFit/>
          </a:bodyPr>
          <a:lstStyle/>
          <a:p>
            <a:r>
              <a:rPr lang="zh-CN" altLang="en-US" sz="4400" dirty="0">
                <a:solidFill>
                  <a:srgbClr val="FF0000"/>
                </a:solidFill>
                <a:latin typeface="隶书" panose="02010509060101010101" pitchFamily="49" charset="-122"/>
                <a:ea typeface="隶书" panose="02010509060101010101" pitchFamily="49" charset="-122"/>
              </a:rPr>
              <a:t>图书荐购</a:t>
            </a:r>
            <a:r>
              <a:rPr lang="en-US" altLang="zh-CN" sz="4400" dirty="0">
                <a:solidFill>
                  <a:srgbClr val="FF0000"/>
                </a:solidFill>
                <a:latin typeface="隶书" panose="02010509060101010101" pitchFamily="49" charset="-122"/>
                <a:ea typeface="隶书" panose="02010509060101010101" pitchFamily="49" charset="-122"/>
              </a:rPr>
              <a:t>·</a:t>
            </a:r>
            <a:r>
              <a:rPr lang="zh-CN" altLang="en-US" sz="4400" dirty="0">
                <a:solidFill>
                  <a:srgbClr val="FF0000"/>
                </a:solidFill>
                <a:latin typeface="隶书" panose="02010509060101010101" pitchFamily="49" charset="-122"/>
                <a:ea typeface="隶书" panose="02010509060101010101" pitchFamily="49" charset="-122"/>
              </a:rPr>
              <a:t>手机端（微信）</a:t>
            </a:r>
            <a:endParaRPr lang="zh-CN" altLang="en-US" sz="4400" dirty="0">
              <a:solidFill>
                <a:srgbClr val="FF0000"/>
              </a:solidFill>
              <a:latin typeface="隶书" panose="02010509060101010101" pitchFamily="49" charset="-122"/>
              <a:ea typeface="隶书" panose="02010509060101010101" pitchFamily="49" charset="-122"/>
            </a:endParaRPr>
          </a:p>
        </p:txBody>
      </p:sp>
      <p:pic>
        <p:nvPicPr>
          <p:cNvPr id="18441" name="Picture 3"/>
          <p:cNvPicPr>
            <a:picLocks noChangeAspect="1" noChangeArrowheads="1"/>
          </p:cNvPicPr>
          <p:nvPr/>
        </p:nvPicPr>
        <p:blipFill>
          <a:blip r:embed="rId3"/>
          <a:srcRect/>
          <a:stretch>
            <a:fillRect/>
          </a:stretch>
        </p:blipFill>
        <p:spPr bwMode="auto">
          <a:xfrm>
            <a:off x="8097305" y="863190"/>
            <a:ext cx="3311956" cy="5877606"/>
          </a:xfrm>
          <a:prstGeom prst="rect">
            <a:avLst/>
          </a:prstGeom>
          <a:noFill/>
          <a:ln w="9525">
            <a:noFill/>
            <a:miter lim="800000"/>
            <a:headEnd/>
            <a:tailEnd/>
          </a:ln>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4" name="直接连接符 13"/>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32495" y="-128914"/>
            <a:ext cx="10515600" cy="1325563"/>
          </a:xfrm>
        </p:spPr>
        <p:txBody>
          <a:bodyPr>
            <a:normAutofit/>
          </a:bodyPr>
          <a:lstStyle/>
          <a:p>
            <a:r>
              <a:rPr lang="zh-CN" altLang="en-US" sz="2800" b="1" dirty="0">
                <a:solidFill>
                  <a:srgbClr val="4472C4">
                    <a:lumMod val="75000"/>
                  </a:srgbClr>
                </a:solidFill>
                <a:latin typeface="微软雅黑" panose="020B0503020204020204" pitchFamily="34" charset="-122"/>
                <a:ea typeface="微软雅黑" panose="020B0503020204020204" pitchFamily="34" charset="-122"/>
                <a:cs typeface="+mn-cs"/>
              </a:rPr>
              <a:t>大学生阅读的重要性</a:t>
            </a:r>
            <a:endParaRPr lang="zh-CN" altLang="en-US" sz="2800" b="1" dirty="0">
              <a:solidFill>
                <a:srgbClr val="4472C4">
                  <a:lumMod val="75000"/>
                </a:srgbClr>
              </a:solidFill>
              <a:latin typeface="微软雅黑" panose="020B0503020204020204" pitchFamily="34" charset="-122"/>
              <a:ea typeface="微软雅黑" panose="020B0503020204020204" pitchFamily="34" charset="-122"/>
              <a:cs typeface="+mn-cs"/>
            </a:endParaRPr>
          </a:p>
        </p:txBody>
      </p:sp>
      <p:sp>
        <p:nvSpPr>
          <p:cNvPr id="3" name="内容占位符 2"/>
          <p:cNvSpPr>
            <a:spLocks noGrp="1"/>
          </p:cNvSpPr>
          <p:nvPr>
            <p:ph idx="1"/>
          </p:nvPr>
        </p:nvSpPr>
        <p:spPr>
          <a:xfrm>
            <a:off x="838200" y="1962943"/>
            <a:ext cx="3033713" cy="4746625"/>
          </a:xfrm>
        </p:spPr>
        <p:txBody>
          <a:bodyPr>
            <a:normAutofit/>
          </a:bodyPr>
          <a:lstStyle/>
          <a:p>
            <a:pPr marL="0" indent="0">
              <a:buNone/>
            </a:pPr>
            <a:r>
              <a:rPr lang="zh-CN" altLang="en-US" sz="4400" dirty="0">
                <a:latin typeface="华文隶书" panose="02010800040101010101" pitchFamily="2" charset="-122"/>
                <a:ea typeface="华文隶书" panose="02010800040101010101" pitchFamily="2" charset="-122"/>
              </a:rPr>
              <a:t>当我们谈到阅读时</a:t>
            </a:r>
            <a:r>
              <a:rPr lang="zh-CN" altLang="en-US" sz="4400" dirty="0" smtClean="0">
                <a:latin typeface="华文隶书" panose="02010800040101010101" pitchFamily="2" charset="-122"/>
                <a:ea typeface="华文隶书" panose="02010800040101010101" pitchFamily="2" charset="-122"/>
              </a:rPr>
              <a:t>，</a:t>
            </a:r>
            <a:endParaRPr lang="en-US" altLang="zh-CN" sz="4400" dirty="0" smtClean="0">
              <a:latin typeface="华文隶书" panose="02010800040101010101" pitchFamily="2" charset="-122"/>
              <a:ea typeface="华文隶书" panose="02010800040101010101" pitchFamily="2" charset="-122"/>
            </a:endParaRPr>
          </a:p>
          <a:p>
            <a:pPr marL="0" indent="0">
              <a:buNone/>
            </a:pPr>
            <a:r>
              <a:rPr lang="zh-CN" altLang="en-US" sz="4400" dirty="0" smtClean="0">
                <a:latin typeface="华文隶书" panose="02010800040101010101" pitchFamily="2" charset="-122"/>
                <a:ea typeface="华文隶书" panose="02010800040101010101" pitchFamily="2" charset="-122"/>
              </a:rPr>
              <a:t>我们</a:t>
            </a:r>
            <a:r>
              <a:rPr lang="zh-CN" altLang="en-US" sz="4400" dirty="0">
                <a:latin typeface="华文隶书" panose="02010800040101010101" pitchFamily="2" charset="-122"/>
                <a:ea typeface="华文隶书" panose="02010800040101010101" pitchFamily="2" charset="-122"/>
              </a:rPr>
              <a:t>在谈些什么？</a:t>
            </a:r>
            <a:endParaRPr lang="zh-CN" altLang="en-US" sz="4400" dirty="0">
              <a:latin typeface="华文隶书" panose="02010800040101010101" pitchFamily="2" charset="-122"/>
              <a:ea typeface="华文隶书" panose="02010800040101010101" pitchFamily="2" charset="-122"/>
            </a:endParaRPr>
          </a:p>
        </p:txBody>
      </p:sp>
      <p:sp>
        <p:nvSpPr>
          <p:cNvPr id="4" name="AutoShape 2" descr="https://upload-images.jianshu.io/upload_images/8869739-4c473c8c38ea6b7a.jpg?imageMogr2/auto-orient/strip|imageView2/2/w/1024/format/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83745" y="1814513"/>
            <a:ext cx="7708255" cy="504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7937"/>
            <a:ext cx="1789251" cy="1051863"/>
          </a:xfrm>
          <a:prstGeom prst="rect">
            <a:avLst/>
          </a:prstGeom>
        </p:spPr>
      </p:pic>
      <p:cxnSp>
        <p:nvCxnSpPr>
          <p:cNvPr id="7" name="直接连接符 6"/>
          <p:cNvCxnSpPr/>
          <p:nvPr/>
        </p:nvCxnSpPr>
        <p:spPr>
          <a:xfrm>
            <a:off x="1932495" y="806587"/>
            <a:ext cx="1025950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图片 6"/>
          <p:cNvPicPr>
            <a:picLocks noChangeAspect="1"/>
          </p:cNvPicPr>
          <p:nvPr/>
        </p:nvPicPr>
        <p:blipFill>
          <a:blip r:embed="rId1"/>
          <a:srcRect/>
          <a:stretch>
            <a:fillRect/>
          </a:stretch>
        </p:blipFill>
        <p:spPr bwMode="auto">
          <a:xfrm>
            <a:off x="8525985" y="934462"/>
            <a:ext cx="3040459" cy="2470781"/>
          </a:xfrm>
          <a:prstGeom prst="rect">
            <a:avLst/>
          </a:prstGeom>
          <a:noFill/>
          <a:ln w="9525">
            <a:noFill/>
            <a:miter lim="800000"/>
            <a:headEnd/>
            <a:tailEnd/>
          </a:ln>
        </p:spPr>
      </p:pic>
      <p:pic>
        <p:nvPicPr>
          <p:cNvPr id="38916" name="Picture 7"/>
          <p:cNvPicPr>
            <a:picLocks noChangeAspect="1" noChangeArrowheads="1"/>
          </p:cNvPicPr>
          <p:nvPr/>
        </p:nvPicPr>
        <p:blipFill>
          <a:blip r:embed="rId2"/>
          <a:srcRect/>
          <a:stretch>
            <a:fillRect/>
          </a:stretch>
        </p:blipFill>
        <p:spPr bwMode="auto">
          <a:xfrm>
            <a:off x="4666271" y="934463"/>
            <a:ext cx="3153185" cy="5592517"/>
          </a:xfrm>
          <a:prstGeom prst="rect">
            <a:avLst/>
          </a:prstGeom>
          <a:noFill/>
          <a:ln w="9525">
            <a:noFill/>
            <a:miter lim="800000"/>
            <a:headEnd/>
            <a:tailEnd/>
          </a:ln>
        </p:spPr>
      </p:pic>
      <p:pic>
        <p:nvPicPr>
          <p:cNvPr id="38917" name="Picture 8"/>
          <p:cNvPicPr>
            <a:picLocks noChangeAspect="1" noChangeArrowheads="1"/>
          </p:cNvPicPr>
          <p:nvPr/>
        </p:nvPicPr>
        <p:blipFill>
          <a:blip r:embed="rId3"/>
          <a:srcRect/>
          <a:stretch>
            <a:fillRect/>
          </a:stretch>
        </p:blipFill>
        <p:spPr bwMode="auto">
          <a:xfrm>
            <a:off x="667211" y="901202"/>
            <a:ext cx="3357999" cy="5956798"/>
          </a:xfrm>
          <a:prstGeom prst="rect">
            <a:avLst/>
          </a:prstGeom>
          <a:noFill/>
          <a:ln w="9525">
            <a:noFill/>
            <a:miter lim="800000"/>
            <a:headEnd/>
            <a:tailEnd/>
          </a:ln>
        </p:spPr>
      </p:pic>
      <p:sp>
        <p:nvSpPr>
          <p:cNvPr id="38918" name="TextBox 8"/>
          <p:cNvSpPr txBox="1">
            <a:spLocks noChangeArrowheads="1"/>
          </p:cNvSpPr>
          <p:nvPr/>
        </p:nvSpPr>
        <p:spPr bwMode="auto">
          <a:xfrm>
            <a:off x="8383092" y="3856636"/>
            <a:ext cx="3643787" cy="2610158"/>
          </a:xfrm>
          <a:prstGeom prst="rect">
            <a:avLst/>
          </a:prstGeom>
          <a:noFill/>
          <a:ln w="9525">
            <a:noFill/>
            <a:miter lim="800000"/>
          </a:ln>
        </p:spPr>
        <p:txBody>
          <a:bodyPr>
            <a:spAutoFit/>
          </a:bodyPr>
          <a:lstStyle/>
          <a:p>
            <a:r>
              <a:rPr lang="zh-CN" altLang="en-US" sz="2000" dirty="0"/>
              <a:t>如出现“无此邀请码”提示，需要退出重新登录。登录时使用“</a:t>
            </a:r>
            <a:r>
              <a:rPr lang="zh-CN" altLang="en-US" sz="2000" b="1" dirty="0"/>
              <a:t>其他登录方式</a:t>
            </a:r>
            <a:r>
              <a:rPr lang="zh-CN" altLang="en-US" sz="2000" dirty="0"/>
              <a:t>”登录并认证。填写认证单位“河套学院”，教工号、学号与密码相同；再输入手机号、验证码，绑定手机号。以后登录用手机或学工号登录都可以</a:t>
            </a:r>
            <a:r>
              <a:rPr lang="zh-CN" altLang="en-US" dirty="0"/>
              <a:t>。</a:t>
            </a:r>
            <a:endParaRPr lang="zh-CN" altLang="en-US" dirty="0"/>
          </a:p>
        </p:txBody>
      </p:sp>
      <p:sp>
        <p:nvSpPr>
          <p:cNvPr id="10" name="矩形 9"/>
          <p:cNvSpPr/>
          <p:nvPr/>
        </p:nvSpPr>
        <p:spPr>
          <a:xfrm>
            <a:off x="4381264" y="4854460"/>
            <a:ext cx="3715802" cy="644838"/>
          </a:xfrm>
          <a:prstGeom prst="rect">
            <a:avLst/>
          </a:prstGeom>
          <a:solidFill>
            <a:srgbClr val="0070C0"/>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邀请码</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nmghtxy</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圆角矩形 11"/>
          <p:cNvSpPr/>
          <p:nvPr/>
        </p:nvSpPr>
        <p:spPr>
          <a:xfrm>
            <a:off x="5523632" y="3357728"/>
            <a:ext cx="1573417" cy="712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形标注 12"/>
          <p:cNvSpPr/>
          <p:nvPr/>
        </p:nvSpPr>
        <p:spPr>
          <a:xfrm>
            <a:off x="5737972" y="1504643"/>
            <a:ext cx="1859205" cy="1354178"/>
          </a:xfrm>
          <a:prstGeom prst="wedgeEllipseCallout">
            <a:avLst>
              <a:gd name="adj1" fmla="val -22928"/>
              <a:gd name="adj2" fmla="val 825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参考咨询服务</a:t>
            </a:r>
            <a:endParaRPr lang="zh-CN" altLang="en-US" dirty="0"/>
          </a:p>
        </p:txBody>
      </p:sp>
      <p:sp>
        <p:nvSpPr>
          <p:cNvPr id="38923" name="TextBox 2"/>
          <p:cNvSpPr txBox="1">
            <a:spLocks noChangeArrowheads="1"/>
          </p:cNvSpPr>
          <p:nvPr/>
        </p:nvSpPr>
        <p:spPr bwMode="auto">
          <a:xfrm>
            <a:off x="7189137" y="0"/>
            <a:ext cx="5002863" cy="768160"/>
          </a:xfrm>
          <a:prstGeom prst="rect">
            <a:avLst/>
          </a:prstGeom>
          <a:noFill/>
          <a:ln w="9525">
            <a:noFill/>
            <a:miter lim="800000"/>
          </a:ln>
        </p:spPr>
        <p:txBody>
          <a:bodyPr>
            <a:spAutoFit/>
          </a:bodyPr>
          <a:lstStyle/>
          <a:p>
            <a:r>
              <a:rPr lang="en-US" altLang="zh-CN" sz="4400" dirty="0" smtClean="0">
                <a:solidFill>
                  <a:srgbClr val="FF0000"/>
                </a:solidFill>
                <a:latin typeface="隶书" panose="02010509060101010101" pitchFamily="49" charset="-122"/>
                <a:ea typeface="隶书" panose="02010509060101010101" pitchFamily="49" charset="-122"/>
              </a:rPr>
              <a:t>2.</a:t>
            </a:r>
            <a:r>
              <a:rPr lang="zh-CN" altLang="en-US" sz="4400" dirty="0" smtClean="0">
                <a:solidFill>
                  <a:srgbClr val="FF0000"/>
                </a:solidFill>
                <a:latin typeface="隶书" panose="02010509060101010101" pitchFamily="49" charset="-122"/>
                <a:ea typeface="隶书" panose="02010509060101010101" pitchFamily="49" charset="-122"/>
              </a:rPr>
              <a:t>参考</a:t>
            </a:r>
            <a:r>
              <a:rPr lang="zh-CN" altLang="en-US" sz="4400" dirty="0">
                <a:solidFill>
                  <a:srgbClr val="FF0000"/>
                </a:solidFill>
                <a:latin typeface="隶书" panose="02010509060101010101" pitchFamily="49" charset="-122"/>
                <a:ea typeface="隶书" panose="02010509060101010101" pitchFamily="49" charset="-122"/>
              </a:rPr>
              <a:t>咨询服务</a:t>
            </a:r>
            <a:endParaRPr lang="zh-CN" altLang="en-US" sz="4400" dirty="0">
              <a:solidFill>
                <a:srgbClr val="FF0000"/>
              </a:solidFill>
              <a:latin typeface="隶书" panose="02010509060101010101" pitchFamily="49" charset="-122"/>
              <a:ea typeface="隶书" panose="02010509060101010101" pitchFamily="49" charset="-122"/>
            </a:endParaRPr>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1" name="直接连接符 10"/>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其他服务</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6" name="Picture 10"/>
          <p:cNvPicPr>
            <a:picLocks noChangeAspect="1" noChangeArrowheads="1"/>
          </p:cNvPicPr>
          <p:nvPr/>
        </p:nvPicPr>
        <p:blipFill>
          <a:blip r:embed="rId5"/>
          <a:srcRect/>
          <a:stretch>
            <a:fillRect/>
          </a:stretch>
        </p:blipFill>
        <p:spPr bwMode="auto">
          <a:xfrm>
            <a:off x="2031776" y="481485"/>
            <a:ext cx="3594568" cy="63765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p:cNvPicPr>
            <a:picLocks noChangeAspect="1" noChangeArrowheads="1"/>
          </p:cNvPicPr>
          <p:nvPr/>
        </p:nvPicPr>
        <p:blipFill>
          <a:blip r:embed="rId1"/>
          <a:srcRect/>
          <a:stretch>
            <a:fillRect/>
          </a:stretch>
        </p:blipFill>
        <p:spPr bwMode="auto">
          <a:xfrm>
            <a:off x="450909" y="649372"/>
            <a:ext cx="11387032" cy="6295740"/>
          </a:xfrm>
          <a:prstGeom prst="rect">
            <a:avLst/>
          </a:prstGeom>
          <a:noFill/>
          <a:ln w="9525">
            <a:noFill/>
            <a:miter lim="800000"/>
            <a:headEnd/>
            <a:tailEnd/>
          </a:ln>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5" name="直接连接符 4"/>
          <p:cNvCxnSpPr/>
          <p:nvPr/>
        </p:nvCxnSpPr>
        <p:spPr>
          <a:xfrm>
            <a:off x="1932495" y="648325"/>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962" name="TextBox 2"/>
          <p:cNvSpPr txBox="1">
            <a:spLocks noChangeArrowheads="1"/>
          </p:cNvSpPr>
          <p:nvPr/>
        </p:nvSpPr>
        <p:spPr bwMode="auto">
          <a:xfrm>
            <a:off x="475802" y="1267485"/>
            <a:ext cx="7146268" cy="768160"/>
          </a:xfrm>
          <a:prstGeom prst="rect">
            <a:avLst/>
          </a:prstGeom>
          <a:noFill/>
          <a:ln w="9525">
            <a:noFill/>
            <a:miter lim="800000"/>
          </a:ln>
        </p:spPr>
        <p:txBody>
          <a:bodyPr>
            <a:spAutoFit/>
          </a:bodyPr>
          <a:lstStyle/>
          <a:p>
            <a:r>
              <a:rPr lang="en-US" altLang="zh-CN" sz="4400" dirty="0" smtClean="0">
                <a:solidFill>
                  <a:srgbClr val="FF0000"/>
                </a:solidFill>
                <a:latin typeface="隶书" panose="02010509060101010101" pitchFamily="49" charset="-122"/>
                <a:ea typeface="隶书" panose="02010509060101010101" pitchFamily="49" charset="-122"/>
              </a:rPr>
              <a:t>3.</a:t>
            </a:r>
            <a:r>
              <a:rPr lang="zh-CN" altLang="en-US" sz="4400" dirty="0" smtClean="0">
                <a:solidFill>
                  <a:srgbClr val="FF0000"/>
                </a:solidFill>
                <a:latin typeface="隶书" panose="02010509060101010101" pitchFamily="49" charset="-122"/>
                <a:ea typeface="隶书" panose="02010509060101010101" pitchFamily="49" charset="-122"/>
              </a:rPr>
              <a:t>入</a:t>
            </a:r>
            <a:r>
              <a:rPr lang="zh-CN" altLang="en-US" sz="4400" dirty="0">
                <a:solidFill>
                  <a:srgbClr val="FF0000"/>
                </a:solidFill>
                <a:latin typeface="隶书" panose="02010509060101010101" pitchFamily="49" charset="-122"/>
                <a:ea typeface="隶书" panose="02010509060101010101" pitchFamily="49" charset="-122"/>
              </a:rPr>
              <a:t>馆培训虚拟系统</a:t>
            </a:r>
            <a:endParaRPr lang="zh-CN" altLang="en-US" sz="4400" dirty="0">
              <a:solidFill>
                <a:srgbClr val="FF0000"/>
              </a:solidFill>
              <a:latin typeface="隶书" panose="02010509060101010101" pitchFamily="49" charset="-122"/>
              <a:ea typeface="隶书" panose="02010509060101010101" pitchFamily="49" charset="-122"/>
            </a:endParaRPr>
          </a:p>
        </p:txBody>
      </p:sp>
      <p:sp>
        <p:nvSpPr>
          <p:cNvPr id="7" name="淘宝网chenying0907出品 4"/>
          <p:cNvSpPr txBox="1"/>
          <p:nvPr/>
        </p:nvSpPr>
        <p:spPr>
          <a:xfrm>
            <a:off x="2122898" y="182840"/>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其他服务</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1"/>
          <a:srcRect/>
          <a:stretch>
            <a:fillRect/>
          </a:stretch>
        </p:blipFill>
        <p:spPr bwMode="auto">
          <a:xfrm>
            <a:off x="268323" y="1079647"/>
            <a:ext cx="11653767" cy="5613107"/>
          </a:xfrm>
          <a:prstGeom prst="rect">
            <a:avLst/>
          </a:prstGeom>
          <a:noFill/>
          <a:ln w="9525">
            <a:noFill/>
            <a:miter lim="800000"/>
            <a:headEnd/>
            <a:tailEnd/>
          </a:ln>
        </p:spPr>
      </p:pic>
      <p:cxnSp>
        <p:nvCxnSpPr>
          <p:cNvPr id="3" name="直接连接符 2"/>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5"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如何利用图书馆</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其他服务</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1"/>
          <a:srcRect/>
          <a:stretch>
            <a:fillRect/>
          </a:stretch>
        </p:blipFill>
        <p:spPr bwMode="auto">
          <a:xfrm>
            <a:off x="39693" y="33261"/>
            <a:ext cx="12111026" cy="67898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1"/>
          <a:srcRect/>
          <a:stretch>
            <a:fillRect/>
          </a:stretch>
        </p:blipFill>
        <p:spPr bwMode="auto">
          <a:xfrm>
            <a:off x="28579" y="57018"/>
            <a:ext cx="12133254" cy="6743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1"/>
          <a:srcRect/>
          <a:stretch>
            <a:fillRect/>
          </a:stretch>
        </p:blipFill>
        <p:spPr bwMode="auto">
          <a:xfrm>
            <a:off x="1260639" y="1"/>
            <a:ext cx="10931361" cy="6897596"/>
          </a:xfrm>
          <a:prstGeom prst="rect">
            <a:avLst/>
          </a:prstGeom>
          <a:noFill/>
          <a:ln w="9525">
            <a:noFill/>
            <a:miter lim="800000"/>
            <a:headEnd/>
            <a:tailEnd/>
          </a:ln>
        </p:spPr>
      </p:pic>
      <p:sp>
        <p:nvSpPr>
          <p:cNvPr id="45059" name="TextBox 2"/>
          <p:cNvSpPr txBox="1">
            <a:spLocks noChangeArrowheads="1"/>
          </p:cNvSpPr>
          <p:nvPr/>
        </p:nvSpPr>
        <p:spPr bwMode="auto">
          <a:xfrm>
            <a:off x="379463" y="435555"/>
            <a:ext cx="571574" cy="5078313"/>
          </a:xfrm>
          <a:prstGeom prst="rect">
            <a:avLst/>
          </a:prstGeom>
          <a:noFill/>
          <a:ln w="9525">
            <a:noFill/>
            <a:miter lim="800000"/>
          </a:ln>
        </p:spPr>
        <p:txBody>
          <a:bodyPr>
            <a:spAutoFit/>
          </a:bodyPr>
          <a:lstStyle/>
          <a:p>
            <a:r>
              <a:rPr lang="zh-CN" altLang="en-US" b="1" dirty="0"/>
              <a:t>手机</a:t>
            </a:r>
            <a:r>
              <a:rPr lang="zh-CN" altLang="en-US" b="1" dirty="0" smtClean="0"/>
              <a:t>端</a:t>
            </a:r>
            <a:endParaRPr lang="en-US" altLang="zh-CN" b="1" dirty="0" smtClean="0"/>
          </a:p>
          <a:p>
            <a:r>
              <a:rPr lang="zh-CN" altLang="en-US" b="1" dirty="0" smtClean="0"/>
              <a:t>：</a:t>
            </a:r>
            <a:r>
              <a:rPr lang="zh-CN" altLang="en-US" b="1" dirty="0"/>
              <a:t>资源推荐</a:t>
            </a:r>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smtClean="0"/>
          </a:p>
          <a:p>
            <a:endParaRPr lang="en-US" altLang="zh-CN" b="1" dirty="0" smtClean="0"/>
          </a:p>
          <a:p>
            <a:r>
              <a:rPr lang="zh-CN" altLang="en-US" b="1" dirty="0" smtClean="0"/>
              <a:t>入</a:t>
            </a:r>
            <a:r>
              <a:rPr lang="zh-CN" altLang="en-US" b="1" dirty="0"/>
              <a:t>馆培训</a:t>
            </a:r>
            <a:endParaRPr lang="zh-CN" altLang="en-US" b="1" dirty="0"/>
          </a:p>
        </p:txBody>
      </p:sp>
      <p:cxnSp>
        <p:nvCxnSpPr>
          <p:cNvPr id="4" name="直接箭头连接符 3"/>
          <p:cNvCxnSpPr/>
          <p:nvPr/>
        </p:nvCxnSpPr>
        <p:spPr>
          <a:xfrm rot="5400000">
            <a:off x="-91285" y="3525002"/>
            <a:ext cx="1354177" cy="1588"/>
          </a:xfrm>
          <a:prstGeom prst="straightConnector1">
            <a:avLst/>
          </a:prstGeom>
          <a:ln>
            <a:tailEnd type="arrow"/>
          </a:ln>
          <a:effectLst>
            <a:outerShdw blurRad="50800" dist="38100" algn="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1696822" y="2866937"/>
            <a:ext cx="1080000" cy="1080000"/>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smtClean="0">
                <a:solidFill>
                  <a:schemeClr val="accent1">
                    <a:lumMod val="50000"/>
                  </a:schemeClr>
                </a:solidFill>
              </a:rPr>
              <a:t>3</a:t>
            </a:r>
            <a:endParaRPr lang="zh-CN" altLang="en-US" sz="5400" b="1" dirty="0">
              <a:solidFill>
                <a:schemeClr val="accent1">
                  <a:lumMod val="50000"/>
                </a:schemeClr>
              </a:solidFill>
            </a:endParaRPr>
          </a:p>
        </p:txBody>
      </p:sp>
      <p:sp>
        <p:nvSpPr>
          <p:cNvPr id="11" name="淘宝网chenying0907出品 10"/>
          <p:cNvSpPr txBox="1"/>
          <p:nvPr/>
        </p:nvSpPr>
        <p:spPr>
          <a:xfrm>
            <a:off x="2894028" y="2962053"/>
            <a:ext cx="4025518" cy="707886"/>
          </a:xfrm>
          <a:prstGeom prst="rect">
            <a:avLst/>
          </a:prstGeom>
          <a:noFill/>
        </p:spPr>
        <p:txBody>
          <a:bodyPr wrap="square" rtlCol="0">
            <a:spAutoFit/>
          </a:bodyPr>
          <a:lstStyle/>
          <a:p>
            <a:r>
              <a:rPr lang="zh-CN" altLang="en-US" sz="4000" b="1" dirty="0" smtClean="0">
                <a:solidFill>
                  <a:schemeClr val="accent1">
                    <a:lumMod val="50000"/>
                  </a:schemeClr>
                </a:solidFill>
                <a:latin typeface="微软雅黑" panose="020B0503020204020204" pitchFamily="34" charset="-122"/>
                <a:ea typeface="微软雅黑" panose="020B0503020204020204" pitchFamily="34" charset="-122"/>
              </a:rPr>
              <a:t>自建数据库简介</a:t>
            </a:r>
            <a:endParaRPr lang="en-US" altLang="zh-CN" sz="4000" b="1" dirty="0" smtClean="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 name="淘宝网chenying0907出品 11"/>
          <p:cNvSpPr/>
          <p:nvPr/>
        </p:nvSpPr>
        <p:spPr>
          <a:xfrm>
            <a:off x="6900421" y="0"/>
            <a:ext cx="5291579"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2"/>
          <p:cNvSpPr/>
          <p:nvPr/>
        </p:nvSpPr>
        <p:spPr>
          <a:xfrm>
            <a:off x="8555081" y="195783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6810167" y="-246669"/>
            <a:ext cx="2664061" cy="15884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120546" y="5516252"/>
            <a:ext cx="2664061" cy="15884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淘宝网chenying0907出品 20"/>
          <p:cNvSpPr txBox="1"/>
          <p:nvPr/>
        </p:nvSpPr>
        <p:spPr>
          <a:xfrm>
            <a:off x="9023168" y="1781004"/>
            <a:ext cx="2855240" cy="646331"/>
          </a:xfrm>
          <a:prstGeom prst="rect">
            <a:avLst/>
          </a:prstGeom>
          <a:noFill/>
        </p:spPr>
        <p:txBody>
          <a:bodyPr wrap="square" rtlCol="0">
            <a:spAutoFit/>
          </a:bodyPr>
          <a:lstStyle/>
          <a:p>
            <a:pPr indent="-514350">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rPr>
              <a:t>河套文化文献库</a:t>
            </a:r>
            <a:endParaRPr lang="en-US" altLang="zh-CN" sz="2400" b="1" dirty="0" smtClean="0">
              <a:solidFill>
                <a:schemeClr val="bg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609081" y="2065837"/>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淘宝网chenying0907出品 24"/>
          <p:cNvSpPr/>
          <p:nvPr/>
        </p:nvSpPr>
        <p:spPr>
          <a:xfrm>
            <a:off x="8569717" y="2965412"/>
            <a:ext cx="78729" cy="87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淘宝网chenying0907出品 25"/>
          <p:cNvSpPr txBox="1"/>
          <p:nvPr/>
        </p:nvSpPr>
        <p:spPr>
          <a:xfrm>
            <a:off x="9023168" y="2778469"/>
            <a:ext cx="239804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教学科研成果库</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8609081" y="3045780"/>
            <a:ext cx="0" cy="907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淘宝网chenying0907出品 27"/>
          <p:cNvSpPr/>
          <p:nvPr/>
        </p:nvSpPr>
        <p:spPr>
          <a:xfrm>
            <a:off x="8555081" y="39260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淘宝网chenying0907出品 29"/>
          <p:cNvSpPr txBox="1"/>
          <p:nvPr/>
        </p:nvSpPr>
        <p:spPr>
          <a:xfrm>
            <a:off x="9023167" y="3722859"/>
            <a:ext cx="2617847"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移动端访问方式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1"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gtEl>
                                        <p:attrNameLst>
                                          <p:attrName>ppt_y</p:attrName>
                                        </p:attrNameLst>
                                      </p:cBhvr>
                                      <p:tavLst>
                                        <p:tav tm="0">
                                          <p:val>
                                            <p:strVal val="#ppt_y"/>
                                          </p:val>
                                        </p:tav>
                                        <p:tav tm="100000">
                                          <p:val>
                                            <p:strVal val="#ppt_y"/>
                                          </p:val>
                                        </p:tav>
                                      </p:tavLst>
                                    </p:anim>
                                    <p:anim calcmode="lin" valueType="num">
                                      <p:cBhvr>
                                        <p:cTn id="1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gtEl>
                                      </p:cBhvr>
                                    </p:animEffect>
                                  </p:childTnLst>
                                </p:cTn>
                              </p:par>
                            </p:childTnLst>
                          </p:cTn>
                        </p:par>
                        <p:par>
                          <p:cTn id="18" fill="hold">
                            <p:stCondLst>
                              <p:cond delay="1799"/>
                            </p:stCondLst>
                            <p:childTnLst>
                              <p:par>
                                <p:cTn id="19" presetID="23" presetClass="entr" presetSubtype="16" fill="hold" grpId="1"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par>
                          <p:cTn id="23" fill="hold">
                            <p:stCondLst>
                              <p:cond delay="2299"/>
                            </p:stCondLst>
                            <p:childTnLst>
                              <p:par>
                                <p:cTn id="24" presetID="3" presetClass="entr" presetSubtype="1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par>
                          <p:cTn id="27" fill="hold">
                            <p:stCondLst>
                              <p:cond delay="2799"/>
                            </p:stCondLst>
                            <p:childTnLst>
                              <p:par>
                                <p:cTn id="28" presetID="22" presetClass="entr" presetSubtype="1"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3299"/>
                            </p:stCondLst>
                            <p:childTnLst>
                              <p:par>
                                <p:cTn id="32" presetID="23" presetClass="entr" presetSubtype="16"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childTnLst>
                                </p:cTn>
                              </p:par>
                            </p:childTnLst>
                          </p:cTn>
                        </p:par>
                        <p:par>
                          <p:cTn id="36" fill="hold">
                            <p:stCondLst>
                              <p:cond delay="3799"/>
                            </p:stCondLst>
                            <p:childTnLst>
                              <p:par>
                                <p:cTn id="37" presetID="3" presetClass="entr" presetSubtype="1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linds(horizontal)">
                                      <p:cBhvr>
                                        <p:cTn id="39" dur="500"/>
                                        <p:tgtEl>
                                          <p:spTgt spid="26"/>
                                        </p:tgtEl>
                                      </p:cBhvr>
                                    </p:animEffect>
                                  </p:childTnLst>
                                </p:cTn>
                              </p:par>
                            </p:childTnLst>
                          </p:cTn>
                        </p:par>
                        <p:par>
                          <p:cTn id="40" fill="hold">
                            <p:stCondLst>
                              <p:cond delay="4299"/>
                            </p:stCondLst>
                            <p:childTnLst>
                              <p:par>
                                <p:cTn id="41" presetID="22" presetClass="entr" presetSubtype="1"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par>
                          <p:cTn id="44" fill="hold">
                            <p:stCondLst>
                              <p:cond delay="4799"/>
                            </p:stCondLst>
                            <p:childTnLst>
                              <p:par>
                                <p:cTn id="45" presetID="23" presetClass="entr" presetSubtype="16"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childTnLst>
                                </p:cTn>
                              </p:par>
                            </p:childTnLst>
                          </p:cTn>
                        </p:par>
                        <p:par>
                          <p:cTn id="49" fill="hold">
                            <p:stCondLst>
                              <p:cond delay="5299"/>
                            </p:stCondLst>
                            <p:childTnLst>
                              <p:par>
                                <p:cTn id="50" presetID="3" presetClass="entr" presetSubtype="1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1" grpId="1"/>
      <p:bldP spid="13" grpId="0" animBg="1"/>
      <p:bldP spid="13" grpId="1" animBg="1"/>
      <p:bldP spid="21" grpId="0"/>
      <p:bldP spid="25" grpId="0" animBg="1"/>
      <p:bldP spid="26" grpId="0"/>
      <p:bldP spid="28" grpId="0" animBg="1"/>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srcRect/>
          <a:stretch>
            <a:fillRect/>
          </a:stretch>
        </p:blipFill>
        <p:spPr bwMode="auto">
          <a:xfrm>
            <a:off x="257947" y="0"/>
            <a:ext cx="11676106" cy="6858000"/>
          </a:xfrm>
          <a:prstGeom prst="rect">
            <a:avLst/>
          </a:prstGeom>
          <a:noFill/>
          <a:ln w="9525">
            <a:noFill/>
            <a:miter lim="800000"/>
            <a:headEnd/>
            <a:tailEnd/>
          </a:ln>
          <a:effectLst/>
        </p:spPr>
      </p:pic>
      <p:sp>
        <p:nvSpPr>
          <p:cNvPr id="3" name="圆角矩形 2"/>
          <p:cNvSpPr/>
          <p:nvPr/>
        </p:nvSpPr>
        <p:spPr>
          <a:xfrm>
            <a:off x="6057787" y="1492715"/>
            <a:ext cx="1474695" cy="8883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H_SubTitle_1"/>
          <p:cNvSpPr txBox="1">
            <a:spLocks noChangeArrowheads="1"/>
          </p:cNvSpPr>
          <p:nvPr/>
        </p:nvSpPr>
        <p:spPr bwMode="auto">
          <a:xfrm>
            <a:off x="2278360" y="1919607"/>
            <a:ext cx="7201837" cy="584435"/>
          </a:xfrm>
          <a:prstGeom prst="rect">
            <a:avLst/>
          </a:prstGeom>
          <a:noFill/>
          <a:ln w="9525">
            <a:noFill/>
            <a:miter lim="800000"/>
          </a:ln>
        </p:spPr>
        <p:txBody>
          <a:bodyPr lIns="0" tIns="0" rIns="0" bIns="0" anchor="ctr"/>
          <a:lstStyle/>
          <a:p>
            <a:pPr algn="ctr"/>
            <a:endParaRPr lang="en-US" altLang="zh-CN" sz="4000" b="1">
              <a:solidFill>
                <a:srgbClr val="002060"/>
              </a:solidFill>
              <a:latin typeface="微软雅黑" panose="020B0503020204020204" pitchFamily="34" charset="-122"/>
              <a:ea typeface="微软雅黑" panose="020B0503020204020204" pitchFamily="34" charset="-122"/>
            </a:endParaRPr>
          </a:p>
          <a:p>
            <a:pPr algn="ctr"/>
            <a:endParaRPr lang="en-US" altLang="zh-CN" sz="4000" b="1">
              <a:solidFill>
                <a:srgbClr val="002060"/>
              </a:solidFill>
              <a:latin typeface="微软雅黑" panose="020B0503020204020204" pitchFamily="34" charset="-122"/>
              <a:ea typeface="微软雅黑" panose="020B0503020204020204" pitchFamily="34" charset="-122"/>
            </a:endParaRPr>
          </a:p>
        </p:txBody>
      </p:sp>
      <p:sp>
        <p:nvSpPr>
          <p:cNvPr id="52227" name="MH_SubTitle_1"/>
          <p:cNvSpPr txBox="1">
            <a:spLocks noChangeArrowheads="1"/>
          </p:cNvSpPr>
          <p:nvPr/>
        </p:nvSpPr>
        <p:spPr bwMode="auto">
          <a:xfrm>
            <a:off x="3250037" y="2627581"/>
            <a:ext cx="6087267" cy="584434"/>
          </a:xfrm>
          <a:prstGeom prst="rect">
            <a:avLst/>
          </a:prstGeom>
          <a:noFill/>
          <a:ln w="9525">
            <a:noFill/>
            <a:miter lim="800000"/>
          </a:ln>
        </p:spPr>
        <p:txBody>
          <a:bodyPr lIns="0" tIns="0" rIns="0" bIns="0" anchor="ctr"/>
          <a:lstStyle/>
          <a:p>
            <a:pPr algn="ctr"/>
            <a:r>
              <a:rPr lang="en-US" altLang="zh-CN">
                <a:latin typeface="Adobe Gothic Std B"/>
                <a:ea typeface="Adobe Gothic Std B"/>
                <a:cs typeface="Adobe Gothic Std B"/>
              </a:rPr>
              <a:t> </a:t>
            </a:r>
            <a:endParaRPr lang="zh-CN" altLang="en-US">
              <a:solidFill>
                <a:schemeClr val="bg1"/>
              </a:solidFill>
              <a:latin typeface="Adobe Gothic Std B"/>
              <a:ea typeface="Adobe Gothic Std B"/>
              <a:cs typeface="Adobe Gothic Std B"/>
            </a:endParaRPr>
          </a:p>
        </p:txBody>
      </p:sp>
      <p:pic>
        <p:nvPicPr>
          <p:cNvPr id="52229" name="图片 18" descr="QQ图片20190426101117.jpg"/>
          <p:cNvPicPr>
            <a:picLocks noChangeAspect="1" noChangeArrowheads="1"/>
          </p:cNvPicPr>
          <p:nvPr/>
        </p:nvPicPr>
        <p:blipFill>
          <a:blip r:embed="rId1"/>
          <a:srcRect/>
          <a:stretch>
            <a:fillRect/>
          </a:stretch>
        </p:blipFill>
        <p:spPr bwMode="auto">
          <a:xfrm>
            <a:off x="5087012" y="1777062"/>
            <a:ext cx="6769981" cy="4805352"/>
          </a:xfrm>
          <a:prstGeom prst="rect">
            <a:avLst/>
          </a:prstGeom>
          <a:noFill/>
          <a:ln w="9525">
            <a:noFill/>
            <a:miter lim="800000"/>
            <a:headEnd/>
            <a:tailEnd/>
          </a:ln>
        </p:spPr>
      </p:pic>
      <p:sp>
        <p:nvSpPr>
          <p:cNvPr id="52230" name="矩形 22"/>
          <p:cNvSpPr>
            <a:spLocks noChangeArrowheads="1"/>
          </p:cNvSpPr>
          <p:nvPr/>
        </p:nvSpPr>
        <p:spPr bwMode="auto">
          <a:xfrm>
            <a:off x="2422841" y="986729"/>
            <a:ext cx="7346319" cy="369332"/>
          </a:xfrm>
          <a:prstGeom prst="rect">
            <a:avLst/>
          </a:prstGeom>
          <a:noFill/>
          <a:ln w="9525">
            <a:noFill/>
            <a:miter lim="800000"/>
          </a:ln>
        </p:spPr>
        <p:txBody>
          <a:bodyPr>
            <a:spAutoFit/>
          </a:bodyPr>
          <a:lstStyle/>
          <a:p>
            <a:pPr algn="ctr"/>
            <a:r>
              <a:rPr lang="zh-CN" altLang="zh-CN">
                <a:latin typeface="微软雅黑" panose="020B0503020204020204" pitchFamily="34" charset="-122"/>
                <a:ea typeface="微软雅黑" panose="020B0503020204020204" pitchFamily="34" charset="-122"/>
              </a:rPr>
              <a:t>访问地址：</a:t>
            </a:r>
            <a:r>
              <a:rPr lang="en-US" altLang="zh-CN">
                <a:latin typeface="微软雅黑" panose="020B0503020204020204" pitchFamily="34" charset="-122"/>
                <a:ea typeface="微软雅黑" panose="020B0503020204020204" pitchFamily="34" charset="-122"/>
                <a:hlinkClick r:id="rId2"/>
              </a:rPr>
              <a:t>http://hetaossp.dayainfo.com</a:t>
            </a:r>
            <a:endParaRPr lang="zh-CN" altLang="en-US" b="1">
              <a:solidFill>
                <a:srgbClr val="002060"/>
              </a:solidFill>
              <a:latin typeface="微软雅黑" panose="020B0503020204020204" pitchFamily="34" charset="-122"/>
              <a:ea typeface="微软雅黑" panose="020B0503020204020204" pitchFamily="34" charset="-122"/>
            </a:endParaRPr>
          </a:p>
        </p:txBody>
      </p:sp>
      <p:sp>
        <p:nvSpPr>
          <p:cNvPr id="52231" name="矩形 23"/>
          <p:cNvSpPr>
            <a:spLocks noChangeArrowheads="1"/>
          </p:cNvSpPr>
          <p:nvPr/>
        </p:nvSpPr>
        <p:spPr bwMode="auto">
          <a:xfrm>
            <a:off x="119079" y="1632933"/>
            <a:ext cx="4825040" cy="4708981"/>
          </a:xfrm>
          <a:prstGeom prst="rect">
            <a:avLst/>
          </a:prstGeom>
          <a:noFill/>
          <a:ln w="9525">
            <a:noFill/>
            <a:miter lim="800000"/>
          </a:ln>
        </p:spPr>
        <p:txBody>
          <a:bodyPr>
            <a:spAutoFit/>
          </a:bodyPr>
          <a:lstStyle/>
          <a:p>
            <a:pPr>
              <a:lnSpc>
                <a:spcPct val="150000"/>
              </a:lnSpc>
            </a:pPr>
            <a:r>
              <a:rPr lang="en-US" altLang="zh-CN" sz="2000" dirty="0">
                <a:latin typeface="黑体" panose="02010609060101010101" pitchFamily="2" charset="-122"/>
                <a:ea typeface="黑体" panose="02010609060101010101" pitchFamily="2" charset="-122"/>
              </a:rPr>
              <a:t>     </a:t>
            </a:r>
            <a:r>
              <a:rPr lang="zh-CN" altLang="en-US" sz="2000" dirty="0">
                <a:latin typeface="黑体" panose="02010609060101010101" pitchFamily="2" charset="-122"/>
                <a:ea typeface="黑体" panose="02010609060101010101" pitchFamily="2" charset="-122"/>
              </a:rPr>
              <a:t>特色化和数字化是当代图书馆发展的两大主力，河套</a:t>
            </a:r>
            <a:r>
              <a:rPr lang="zh-CN" altLang="en-US" sz="2000" dirty="0" smtClean="0">
                <a:latin typeface="黑体" panose="02010609060101010101" pitchFamily="2" charset="-122"/>
                <a:ea typeface="黑体" panose="02010609060101010101" pitchFamily="2" charset="-122"/>
              </a:rPr>
              <a:t>学院自建数据库已经</a:t>
            </a:r>
            <a:r>
              <a:rPr lang="zh-CN" altLang="en-US" sz="2000" dirty="0">
                <a:latin typeface="黑体" panose="02010609060101010101" pitchFamily="2" charset="-122"/>
                <a:ea typeface="黑体" panose="02010609060101010101" pitchFamily="2" charset="-122"/>
              </a:rPr>
              <a:t>成为学院图书馆数字资源建设的重要内容之一。河套文化文献库是具有资源特色、文化特色、民族特色和服务特色的数字资源集合体，它以图书馆特色馆藏资源为基础，专业性、深层次地整合与揭示特定专题或学科范畴内的文献信息，为学院的教学科研活动、文化建设和地方经济发展提供资源服务。</a:t>
            </a:r>
            <a:endParaRPr lang="zh-CN" altLang="en-US" sz="2000" dirty="0">
              <a:latin typeface="黑体" panose="02010609060101010101" pitchFamily="2" charset="-122"/>
              <a:ea typeface="黑体" panose="02010609060101010101" pitchFamily="2"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9" name="直接连接符 8"/>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淘宝网chenying0907出品 4"/>
          <p:cNvSpPr txBox="1"/>
          <p:nvPr/>
        </p:nvSpPr>
        <p:spPr>
          <a:xfrm>
            <a:off x="2168165" y="264321"/>
            <a:ext cx="4979981"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ransition spd="slow" advTm="5452"/>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MH_SubTitle_1"/>
          <p:cNvSpPr txBox="1">
            <a:spLocks noChangeArrowheads="1"/>
          </p:cNvSpPr>
          <p:nvPr/>
        </p:nvSpPr>
        <p:spPr bwMode="auto">
          <a:xfrm>
            <a:off x="3250037" y="2627581"/>
            <a:ext cx="6087267" cy="584434"/>
          </a:xfrm>
          <a:prstGeom prst="rect">
            <a:avLst/>
          </a:prstGeom>
          <a:noFill/>
          <a:ln w="9525">
            <a:noFill/>
            <a:miter lim="800000"/>
          </a:ln>
        </p:spPr>
        <p:txBody>
          <a:bodyPr lIns="0" tIns="0" rIns="0" bIns="0" anchor="ctr"/>
          <a:lstStyle/>
          <a:p>
            <a:pPr algn="ctr"/>
            <a:r>
              <a:rPr lang="en-US" altLang="zh-CN">
                <a:latin typeface="Adobe Gothic Std B"/>
                <a:ea typeface="Adobe Gothic Std B"/>
                <a:cs typeface="Adobe Gothic Std B"/>
              </a:rPr>
              <a:t> </a:t>
            </a:r>
            <a:endParaRPr lang="zh-CN" altLang="en-US">
              <a:solidFill>
                <a:schemeClr val="bg1"/>
              </a:solidFill>
              <a:latin typeface="Adobe Gothic Std B"/>
              <a:ea typeface="Adobe Gothic Std B"/>
              <a:cs typeface="Adobe Gothic Std B"/>
            </a:endParaRPr>
          </a:p>
        </p:txBody>
      </p:sp>
      <p:sp>
        <p:nvSpPr>
          <p:cNvPr id="53253" name="矩形 17"/>
          <p:cNvSpPr>
            <a:spLocks noChangeArrowheads="1"/>
          </p:cNvSpPr>
          <p:nvPr/>
        </p:nvSpPr>
        <p:spPr bwMode="auto">
          <a:xfrm>
            <a:off x="335007" y="1848335"/>
            <a:ext cx="4104221" cy="4697651"/>
          </a:xfrm>
          <a:prstGeom prst="rect">
            <a:avLst/>
          </a:prstGeom>
          <a:noFill/>
          <a:ln w="9525">
            <a:noFill/>
            <a:miter lim="800000"/>
          </a:ln>
        </p:spPr>
        <p:txBody>
          <a:bodyPr>
            <a:spAutoFit/>
          </a:bodyPr>
          <a:lstStyle/>
          <a:p>
            <a:pPr indent="304800">
              <a:lnSpc>
                <a:spcPct val="150000"/>
              </a:lnSpc>
            </a:pPr>
            <a:r>
              <a:rPr lang="zh-CN" altLang="en-US" sz="2000" dirty="0">
                <a:latin typeface="黑体" panose="02010609060101010101" pitchFamily="2" charset="-122"/>
                <a:ea typeface="黑体" panose="02010609060101010101" pitchFamily="2" charset="-122"/>
              </a:rPr>
              <a:t>河套文化文献库是基于超星海量数据资源和大数据分析能力，辅之以面向普通用户开发的资源内容管理平台，形成“资源</a:t>
            </a:r>
            <a:r>
              <a:rPr lang="en-US" altLang="zh-CN" sz="2000" dirty="0">
                <a:latin typeface="黑体" panose="02010609060101010101" pitchFamily="2" charset="-122"/>
                <a:ea typeface="黑体" panose="02010609060101010101" pitchFamily="2" charset="-122"/>
              </a:rPr>
              <a:t>+</a:t>
            </a:r>
            <a:r>
              <a:rPr lang="zh-CN" altLang="en-US" sz="2000" dirty="0">
                <a:latin typeface="黑体" panose="02010609060101010101" pitchFamily="2" charset="-122"/>
                <a:ea typeface="黑体" panose="02010609060101010101" pitchFamily="2" charset="-122"/>
              </a:rPr>
              <a:t>平台</a:t>
            </a:r>
            <a:r>
              <a:rPr lang="en-US" altLang="zh-CN" sz="2000" dirty="0">
                <a:latin typeface="黑体" panose="02010609060101010101" pitchFamily="2" charset="-122"/>
                <a:ea typeface="黑体" panose="02010609060101010101" pitchFamily="2" charset="-122"/>
              </a:rPr>
              <a:t>+</a:t>
            </a:r>
            <a:r>
              <a:rPr lang="zh-CN" altLang="en-US" sz="2000" dirty="0">
                <a:latin typeface="黑体" panose="02010609060101010101" pitchFamily="2" charset="-122"/>
                <a:ea typeface="黑体" panose="02010609060101010101" pitchFamily="2" charset="-122"/>
              </a:rPr>
              <a:t>服务”的现代图书馆特色资源库建设。通过河套文化文献库，可确保我院图书馆在充分利用本身已有馆藏的基础上，不断加强基于地域历史文化、风土人情、学科专业的特色馆藏资源建设。</a:t>
            </a:r>
            <a:endParaRPr lang="zh-CN" altLang="en-US" sz="2000" dirty="0">
              <a:latin typeface="黑体" panose="02010609060101010101" pitchFamily="2" charset="-122"/>
              <a:ea typeface="黑体" panose="02010609060101010101" pitchFamily="2" charset="-122"/>
            </a:endParaRPr>
          </a:p>
        </p:txBody>
      </p:sp>
      <p:pic>
        <p:nvPicPr>
          <p:cNvPr id="53254" name="图片 1"/>
          <p:cNvPicPr>
            <a:picLocks noChangeAspect="1" noChangeArrowheads="1"/>
          </p:cNvPicPr>
          <p:nvPr/>
        </p:nvPicPr>
        <p:blipFill>
          <a:blip r:embed="rId1"/>
          <a:srcRect/>
          <a:stretch>
            <a:fillRect/>
          </a:stretch>
        </p:blipFill>
        <p:spPr bwMode="auto">
          <a:xfrm>
            <a:off x="4655157" y="1777062"/>
            <a:ext cx="7130391" cy="4597870"/>
          </a:xfrm>
          <a:prstGeom prst="rect">
            <a:avLst/>
          </a:prstGeom>
          <a:noFill/>
          <a:ln w="9525">
            <a:noFill/>
            <a:miter lim="800000"/>
            <a:headEnd/>
            <a:tailEnd/>
          </a:ln>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9" name="直接连接符 8"/>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淘宝网chenying0907出品 4"/>
          <p:cNvSpPr txBox="1"/>
          <p:nvPr/>
        </p:nvSpPr>
        <p:spPr>
          <a:xfrm>
            <a:off x="2168165" y="264322"/>
            <a:ext cx="9455266"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河套文化文献库</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spd="slow" advTm="5452"/>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内容占位符 2"/>
          <p:cNvSpPr>
            <a:spLocks noGrp="1"/>
          </p:cNvSpPr>
          <p:nvPr>
            <p:ph idx="1"/>
          </p:nvPr>
        </p:nvSpPr>
        <p:spPr>
          <a:xfrm>
            <a:off x="695325" y="1051863"/>
            <a:ext cx="10515600" cy="4351338"/>
          </a:xfrm>
        </p:spPr>
        <p:txBody>
          <a:bodyPr>
            <a:noAutofit/>
          </a:bodyPr>
          <a:lstStyle/>
          <a:p>
            <a:pPr marL="0" indent="0">
              <a:buNone/>
            </a:pPr>
            <a:r>
              <a:rPr lang="zh-CN" altLang="en-US" sz="3200" dirty="0">
                <a:latin typeface="仿宋" panose="02010609060101010101" pitchFamily="49" charset="-122"/>
                <a:ea typeface="仿宋" panose="02010609060101010101" pitchFamily="49" charset="-122"/>
              </a:rPr>
              <a:t>在过去的十二年里，在老师，家长“多读书”的循循善诱下，你知道“读书”的重要性</a:t>
            </a:r>
            <a:r>
              <a:rPr lang="zh-CN" altLang="en-US" sz="3200" dirty="0" smtClean="0">
                <a:latin typeface="仿宋" panose="02010609060101010101" pitchFamily="49" charset="-122"/>
                <a:ea typeface="仿宋" panose="02010609060101010101" pitchFamily="49" charset="-122"/>
              </a:rPr>
              <a:t>。</a:t>
            </a:r>
            <a:endParaRPr lang="en-US" altLang="zh-CN" sz="3200" dirty="0" smtClean="0">
              <a:latin typeface="仿宋" panose="02010609060101010101" pitchFamily="49" charset="-122"/>
              <a:ea typeface="仿宋" panose="02010609060101010101" pitchFamily="49" charset="-122"/>
            </a:endParaRPr>
          </a:p>
          <a:p>
            <a:pPr marL="0" indent="0">
              <a:buNone/>
            </a:pPr>
            <a:r>
              <a:rPr lang="zh-CN" altLang="en-US" sz="3200" dirty="0">
                <a:latin typeface="仿宋" panose="02010609060101010101" pitchFamily="49" charset="-122"/>
                <a:ea typeface="仿宋" panose="02010609060101010101" pitchFamily="49" charset="-122"/>
              </a:rPr>
              <a:t>你用高尔基的“书籍是人类进步的阶梯。”来标榜自己“读书”的决心</a:t>
            </a:r>
            <a:r>
              <a:rPr lang="zh-CN" altLang="en-US" sz="3200" dirty="0" smtClean="0">
                <a:latin typeface="仿宋" panose="02010609060101010101" pitchFamily="49" charset="-122"/>
                <a:ea typeface="仿宋" panose="02010609060101010101" pitchFamily="49" charset="-122"/>
              </a:rPr>
              <a:t>。</a:t>
            </a:r>
            <a:endParaRPr lang="en-US" altLang="zh-CN" sz="3200" dirty="0" smtClean="0">
              <a:latin typeface="仿宋" panose="02010609060101010101" pitchFamily="49" charset="-122"/>
              <a:ea typeface="仿宋" panose="02010609060101010101" pitchFamily="49" charset="-122"/>
            </a:endParaRPr>
          </a:p>
          <a:p>
            <a:pPr marL="0" indent="0">
              <a:buNone/>
            </a:pPr>
            <a:r>
              <a:rPr lang="zh-CN" altLang="en-US" sz="3200" dirty="0" smtClean="0">
                <a:latin typeface="仿宋" panose="02010609060101010101" pitchFamily="49" charset="-122"/>
                <a:ea typeface="仿宋" panose="02010609060101010101" pitchFamily="49" charset="-122"/>
              </a:rPr>
              <a:t>但是</a:t>
            </a:r>
            <a:r>
              <a:rPr lang="zh-CN" altLang="en-US" sz="3200" dirty="0">
                <a:latin typeface="仿宋" panose="02010609060101010101" pitchFamily="49" charset="-122"/>
                <a:ea typeface="仿宋" panose="02010609060101010101" pitchFamily="49" charset="-122"/>
              </a:rPr>
              <a:t>你用心想一想，十二年过去了，你学了历史，你得到明智了吗？你学了语文里的诗歌，你觉得自己灵透吗？你学了数学，那么你精细严谨了吗？你学了物理，你又深沉了多少？</a:t>
            </a:r>
            <a:r>
              <a:rPr lang="zh-CN" altLang="en-US" sz="3200" dirty="0" smtClean="0">
                <a:latin typeface="仿宋" panose="02010609060101010101" pitchFamily="49" charset="-122"/>
                <a:ea typeface="仿宋" panose="02010609060101010101" pitchFamily="49" charset="-122"/>
              </a:rPr>
              <a:t> </a:t>
            </a:r>
            <a:endParaRPr lang="en-US" altLang="zh-CN" sz="3200" dirty="0" smtClean="0">
              <a:latin typeface="仿宋" panose="02010609060101010101" pitchFamily="49" charset="-122"/>
              <a:ea typeface="仿宋" panose="02010609060101010101" pitchFamily="49" charset="-122"/>
            </a:endParaRPr>
          </a:p>
          <a:p>
            <a:pPr marL="0" indent="0">
              <a:buNone/>
            </a:pPr>
            <a:endParaRPr lang="en-US" altLang="zh-CN" sz="3200" dirty="0">
              <a:latin typeface="仿宋" panose="02010609060101010101" pitchFamily="49" charset="-122"/>
              <a:ea typeface="仿宋" panose="02010609060101010101" pitchFamily="49" charset="-122"/>
            </a:endParaRPr>
          </a:p>
          <a:p>
            <a:pPr marL="0" indent="0">
              <a:buNone/>
            </a:pPr>
            <a:r>
              <a:rPr lang="zh-CN" altLang="en-US" sz="3200" dirty="0">
                <a:latin typeface="仿宋" panose="02010609060101010101" pitchFamily="49" charset="-122"/>
                <a:ea typeface="仿宋" panose="02010609060101010101" pitchFamily="49" charset="-122"/>
              </a:rPr>
              <a:t>教科书，多了教科两个字，味道就变了很多。</a:t>
            </a:r>
            <a:endParaRPr lang="zh-CN" altLang="en-US" sz="3200" dirty="0" smtClean="0">
              <a:latin typeface="仿宋" panose="02010609060101010101" pitchFamily="49" charset="-122"/>
              <a:ea typeface="仿宋" panose="02010609060101010101" pitchFamily="49" charset="-122"/>
            </a:endParaRPr>
          </a:p>
        </p:txBody>
      </p:sp>
      <p:cxnSp>
        <p:nvCxnSpPr>
          <p:cNvPr id="4" name="直接连接符 3"/>
          <p:cNvCxnSpPr/>
          <p:nvPr/>
        </p:nvCxnSpPr>
        <p:spPr>
          <a:xfrm>
            <a:off x="1932495" y="806587"/>
            <a:ext cx="1025950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6" name="标题 1"/>
          <p:cNvSpPr>
            <a:spLocks noGrp="1"/>
          </p:cNvSpPr>
          <p:nvPr>
            <p:ph type="title"/>
          </p:nvPr>
        </p:nvSpPr>
        <p:spPr>
          <a:xfrm>
            <a:off x="1932495" y="-128914"/>
            <a:ext cx="10515600" cy="1325563"/>
          </a:xfrm>
        </p:spPr>
        <p:txBody>
          <a:bodyPr>
            <a:normAutofit/>
          </a:bodyPr>
          <a:lstStyle/>
          <a:p>
            <a:r>
              <a:rPr lang="zh-CN" altLang="en-US" sz="2800" b="1" dirty="0">
                <a:solidFill>
                  <a:srgbClr val="4472C4">
                    <a:lumMod val="75000"/>
                  </a:srgbClr>
                </a:solidFill>
                <a:latin typeface="微软雅黑" panose="020B0503020204020204" pitchFamily="34" charset="-122"/>
                <a:ea typeface="微软雅黑" panose="020B0503020204020204" pitchFamily="34" charset="-122"/>
                <a:cs typeface="+mn-cs"/>
              </a:rPr>
              <a:t>大学生阅读的重要性</a:t>
            </a:r>
            <a:endParaRPr lang="zh-CN" altLang="en-US" sz="2800" b="1" dirty="0">
              <a:solidFill>
                <a:srgbClr val="4472C4">
                  <a:lumMod val="75000"/>
                </a:srgbClr>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文本框 11"/>
          <p:cNvSpPr txBox="1">
            <a:spLocks noChangeArrowheads="1"/>
          </p:cNvSpPr>
          <p:nvPr/>
        </p:nvSpPr>
        <p:spPr bwMode="auto">
          <a:xfrm>
            <a:off x="5447422" y="3375151"/>
            <a:ext cx="2443480" cy="256581"/>
          </a:xfrm>
          <a:prstGeom prst="rect">
            <a:avLst/>
          </a:prstGeom>
          <a:noFill/>
          <a:ln>
            <a:noFill/>
          </a:ln>
        </p:spPr>
        <p:txBody>
          <a:bodyPr lIns="0" tIns="0" rIns="0" bIns="0" anchor="ctr">
            <a:normAutofit fontScale="85000" lnSpcReduction="20000"/>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1219835" fontAlgn="auto">
              <a:spcBef>
                <a:spcPts val="0"/>
              </a:spcBef>
              <a:spcAft>
                <a:spcPts val="0"/>
              </a:spcAft>
              <a:buFont typeface="Arial" panose="020B0604020202020204" pitchFamily="34" charset="0"/>
              <a:buNone/>
              <a:defRPr/>
            </a:pPr>
            <a:endParaRPr lang="zh-CN" altLang="en-US" sz="2800" dirty="0">
              <a:solidFill>
                <a:schemeClr val="bg1"/>
              </a:solidFill>
              <a:latin typeface="Elemental End" pitchFamily="2" charset="0"/>
            </a:endParaRPr>
          </a:p>
        </p:txBody>
      </p:sp>
      <p:sp>
        <p:nvSpPr>
          <p:cNvPr id="54276" name="文本框 3"/>
          <p:cNvSpPr txBox="1">
            <a:spLocks noChangeArrowheads="1"/>
          </p:cNvSpPr>
          <p:nvPr/>
        </p:nvSpPr>
        <p:spPr bwMode="auto">
          <a:xfrm>
            <a:off x="785916" y="4086292"/>
            <a:ext cx="6909699" cy="1848334"/>
          </a:xfrm>
          <a:prstGeom prst="rect">
            <a:avLst/>
          </a:prstGeom>
          <a:noFill/>
          <a:ln w="9525">
            <a:noFill/>
            <a:miter lim="800000"/>
          </a:ln>
        </p:spPr>
        <p:txBody>
          <a:bodyPr lIns="108932" tIns="54466" rIns="108932" bIns="54466" anchor="ctr"/>
          <a:lstStyle/>
          <a:p>
            <a:pPr algn="ctr"/>
            <a:endParaRPr lang="zh-CN" altLang="en-US" sz="16400">
              <a:solidFill>
                <a:srgbClr val="F4F2F4"/>
              </a:solidFill>
              <a:latin typeface="Arial" panose="020B0604020202020204" pitchFamily="34" charset="0"/>
              <a:ea typeface="黑体" panose="02010609060101010101" pitchFamily="2" charset="-122"/>
            </a:endParaRPr>
          </a:p>
        </p:txBody>
      </p:sp>
      <p:sp>
        <p:nvSpPr>
          <p:cNvPr id="54278" name="Rectangle 2"/>
          <p:cNvSpPr>
            <a:spLocks noChangeArrowheads="1"/>
          </p:cNvSpPr>
          <p:nvPr/>
        </p:nvSpPr>
        <p:spPr bwMode="auto">
          <a:xfrm>
            <a:off x="190525" y="1887930"/>
            <a:ext cx="11666469" cy="307264"/>
          </a:xfrm>
          <a:prstGeom prst="rect">
            <a:avLst/>
          </a:prstGeom>
          <a:noFill/>
          <a:ln w="9525">
            <a:noFill/>
            <a:miter lim="800000"/>
          </a:ln>
        </p:spPr>
        <p:txBody>
          <a:bodyPr anchor="ctr">
            <a:spAutoFit/>
          </a:bodyPr>
          <a:lstStyle/>
          <a:p>
            <a:pPr indent="304800"/>
            <a:endParaRPr lang="zh-CN" altLang="en-US" sz="1400">
              <a:latin typeface="微软雅黑" panose="020B0503020204020204" pitchFamily="34" charset="-122"/>
              <a:ea typeface="微软雅黑" panose="020B0503020204020204" pitchFamily="34" charset="-122"/>
            </a:endParaRPr>
          </a:p>
        </p:txBody>
      </p:sp>
      <p:sp>
        <p:nvSpPr>
          <p:cNvPr id="54279" name="Rectangle 1"/>
          <p:cNvSpPr>
            <a:spLocks noChangeArrowheads="1"/>
          </p:cNvSpPr>
          <p:nvPr/>
        </p:nvSpPr>
        <p:spPr bwMode="auto">
          <a:xfrm>
            <a:off x="119079" y="1289241"/>
            <a:ext cx="5688752" cy="4974822"/>
          </a:xfrm>
          <a:prstGeom prst="rect">
            <a:avLst/>
          </a:prstGeom>
          <a:noFill/>
          <a:ln w="9525">
            <a:noFill/>
            <a:miter lim="800000"/>
          </a:ln>
        </p:spPr>
        <p:txBody>
          <a:bodyPr anchor="ctr">
            <a:spAutoFit/>
          </a:bodyPr>
          <a:lstStyle/>
          <a:p>
            <a:pPr indent="304800">
              <a:lnSpc>
                <a:spcPct val="150000"/>
              </a:lnSpc>
            </a:pPr>
            <a:r>
              <a:rPr lang="zh-CN" altLang="en-US" sz="2000" b="1">
                <a:latin typeface="微软雅黑" panose="020B0503020204020204" pitchFamily="34" charset="-122"/>
                <a:ea typeface="微软雅黑" panose="020B0503020204020204" pitchFamily="34" charset="-122"/>
              </a:rPr>
              <a:t>主要栏目：</a:t>
            </a:r>
            <a:endParaRPr lang="en-US" altLang="zh-CN" sz="2000" b="1">
              <a:latin typeface="微软雅黑" panose="020B0503020204020204" pitchFamily="34" charset="-122"/>
              <a:ea typeface="微软雅黑" panose="020B0503020204020204" pitchFamily="34" charset="-122"/>
            </a:endParaRPr>
          </a:p>
          <a:p>
            <a:pPr indent="304800">
              <a:lnSpc>
                <a:spcPct val="150000"/>
              </a:lnSpc>
            </a:pPr>
            <a:r>
              <a:rPr lang="zh-CN" altLang="en-US" sz="1600" b="1">
                <a:latin typeface="微软雅黑" panose="020B0503020204020204" pitchFamily="34" charset="-122"/>
                <a:ea typeface="微软雅黑" panose="020B0503020204020204" pitchFamily="34" charset="-122"/>
              </a:rPr>
              <a:t>河套地方文献</a:t>
            </a:r>
            <a:r>
              <a:rPr lang="zh-CN" altLang="en-US"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hlinkClick r:id="rId1" action="ppaction://hlinksldjump"/>
              </a:rPr>
              <a:t>地方志</a:t>
            </a:r>
            <a:r>
              <a:rPr lang="zh-CN" altLang="en-US" sz="1600">
                <a:latin typeface="微软雅黑" panose="020B0503020204020204" pitchFamily="34" charset="-122"/>
                <a:ea typeface="微软雅黑" panose="020B0503020204020204" pitchFamily="34" charset="-122"/>
              </a:rPr>
              <a:t>、年鉴、报纸期刊、学术成果、科技成果、典籍；</a:t>
            </a:r>
            <a:endParaRPr lang="zh-CN" altLang="en-US" sz="1600">
              <a:latin typeface="微软雅黑" panose="020B0503020204020204" pitchFamily="34" charset="-122"/>
              <a:ea typeface="微软雅黑" panose="020B0503020204020204" pitchFamily="34" charset="-122"/>
            </a:endParaRPr>
          </a:p>
          <a:p>
            <a:pPr indent="304800">
              <a:lnSpc>
                <a:spcPct val="150000"/>
              </a:lnSpc>
            </a:pPr>
            <a:r>
              <a:rPr lang="zh-CN" altLang="en-US" sz="1600" b="1">
                <a:latin typeface="微软雅黑" panose="020B0503020204020204" pitchFamily="34" charset="-122"/>
                <a:ea typeface="微软雅黑" panose="020B0503020204020204" pitchFamily="34" charset="-122"/>
              </a:rPr>
              <a:t>乌拉特文化</a:t>
            </a:r>
            <a:r>
              <a:rPr lang="zh-CN" altLang="en-US" sz="1600">
                <a:latin typeface="微软雅黑" panose="020B0503020204020204" pitchFamily="34" charset="-122"/>
                <a:ea typeface="微软雅黑" panose="020B0503020204020204" pitchFamily="34" charset="-122"/>
              </a:rPr>
              <a:t>：历史、祭祀、礼仪习俗、服饰、民间故事、饮食；</a:t>
            </a:r>
            <a:endParaRPr lang="zh-CN" altLang="en-US" sz="1600">
              <a:latin typeface="微软雅黑" panose="020B0503020204020204" pitchFamily="34" charset="-122"/>
              <a:ea typeface="微软雅黑" panose="020B0503020204020204" pitchFamily="34" charset="-122"/>
            </a:endParaRPr>
          </a:p>
          <a:p>
            <a:pPr indent="304800">
              <a:lnSpc>
                <a:spcPct val="150000"/>
              </a:lnSpc>
            </a:pPr>
            <a:r>
              <a:rPr lang="zh-CN" altLang="en-US" sz="1600" b="1">
                <a:latin typeface="微软雅黑" panose="020B0503020204020204" pitchFamily="34" charset="-122"/>
                <a:ea typeface="微软雅黑" panose="020B0503020204020204" pitchFamily="34" charset="-122"/>
              </a:rPr>
              <a:t>农耕水利</a:t>
            </a:r>
            <a:r>
              <a:rPr lang="zh-CN" altLang="en-US" sz="1600">
                <a:latin typeface="微软雅黑" panose="020B0503020204020204" pitchFamily="34" charset="-122"/>
                <a:ea typeface="微软雅黑" panose="020B0503020204020204" pitchFamily="34" charset="-122"/>
              </a:rPr>
              <a:t>：农耕文化、水利文化；</a:t>
            </a:r>
            <a:endParaRPr lang="zh-CN" altLang="en-US" sz="1600">
              <a:latin typeface="微软雅黑" panose="020B0503020204020204" pitchFamily="34" charset="-122"/>
              <a:ea typeface="微软雅黑" panose="020B0503020204020204" pitchFamily="34" charset="-122"/>
            </a:endParaRPr>
          </a:p>
          <a:p>
            <a:pPr indent="304800">
              <a:lnSpc>
                <a:spcPct val="150000"/>
              </a:lnSpc>
            </a:pPr>
            <a:r>
              <a:rPr lang="zh-CN" altLang="en-US" sz="1600" b="1">
                <a:latin typeface="微软雅黑" panose="020B0503020204020204" pitchFamily="34" charset="-122"/>
                <a:ea typeface="微软雅黑" panose="020B0503020204020204" pitchFamily="34" charset="-122"/>
              </a:rPr>
              <a:t>阴山岩画</a:t>
            </a:r>
            <a:r>
              <a:rPr lang="zh-CN" altLang="en-US" sz="1600">
                <a:latin typeface="微软雅黑" panose="020B0503020204020204" pitchFamily="34" charset="-122"/>
                <a:ea typeface="微软雅黑" panose="020B0503020204020204" pitchFamily="34" charset="-122"/>
              </a:rPr>
              <a:t>：历史、研究成果；</a:t>
            </a:r>
            <a:endParaRPr lang="zh-CN" altLang="en-US" sz="1600">
              <a:latin typeface="微软雅黑" panose="020B0503020204020204" pitchFamily="34" charset="-122"/>
              <a:ea typeface="微软雅黑" panose="020B0503020204020204" pitchFamily="34" charset="-122"/>
            </a:endParaRPr>
          </a:p>
          <a:p>
            <a:pPr indent="304800">
              <a:lnSpc>
                <a:spcPct val="150000"/>
              </a:lnSpc>
            </a:pPr>
            <a:r>
              <a:rPr lang="zh-CN" altLang="en-US" sz="1600" b="1">
                <a:latin typeface="微软雅黑" panose="020B0503020204020204" pitchFamily="34" charset="-122"/>
                <a:ea typeface="微软雅黑" panose="020B0503020204020204" pitchFamily="34" charset="-122"/>
              </a:rPr>
              <a:t>地方民俗</a:t>
            </a:r>
            <a:r>
              <a:rPr lang="zh-CN" altLang="en-US" sz="1600">
                <a:latin typeface="微软雅黑" panose="020B0503020204020204" pitchFamily="34" charset="-122"/>
                <a:ea typeface="微软雅黑" panose="020B0503020204020204" pitchFamily="34" charset="-122"/>
              </a:rPr>
              <a:t>：民俗、饮食、旅游；</a:t>
            </a:r>
            <a:endParaRPr lang="zh-CN" altLang="en-US" sz="1600">
              <a:latin typeface="微软雅黑" panose="020B0503020204020204" pitchFamily="34" charset="-122"/>
              <a:ea typeface="微软雅黑" panose="020B0503020204020204" pitchFamily="34" charset="-122"/>
            </a:endParaRPr>
          </a:p>
          <a:p>
            <a:pPr indent="304800">
              <a:lnSpc>
                <a:spcPct val="150000"/>
              </a:lnSpc>
            </a:pPr>
            <a:r>
              <a:rPr lang="zh-CN" altLang="en-US" sz="1600" b="1">
                <a:latin typeface="微软雅黑" panose="020B0503020204020204" pitchFamily="34" charset="-122"/>
                <a:ea typeface="微软雅黑" panose="020B0503020204020204" pitchFamily="34" charset="-122"/>
              </a:rPr>
              <a:t>地方文学艺术</a:t>
            </a:r>
            <a:r>
              <a:rPr lang="zh-CN" altLang="en-US" sz="1600">
                <a:latin typeface="微软雅黑" panose="020B0503020204020204" pitchFamily="34" charset="-122"/>
                <a:ea typeface="微软雅黑" panose="020B0503020204020204" pitchFamily="34" charset="-122"/>
              </a:rPr>
              <a:t>：书法、绘画、摄影、戏曲、舞蹈、民歌、诗歌、小说、校歌；</a:t>
            </a:r>
            <a:endParaRPr lang="zh-CN" altLang="en-US" sz="1600">
              <a:latin typeface="微软雅黑" panose="020B0503020204020204" pitchFamily="34" charset="-122"/>
              <a:ea typeface="微软雅黑" panose="020B0503020204020204" pitchFamily="34" charset="-122"/>
            </a:endParaRPr>
          </a:p>
          <a:p>
            <a:pPr indent="304800">
              <a:lnSpc>
                <a:spcPct val="150000"/>
              </a:lnSpc>
            </a:pPr>
            <a:r>
              <a:rPr lang="zh-CN" altLang="en-US" sz="1600" b="1">
                <a:latin typeface="微软雅黑" panose="020B0503020204020204" pitchFamily="34" charset="-122"/>
                <a:ea typeface="微软雅黑" panose="020B0503020204020204" pitchFamily="34" charset="-122"/>
              </a:rPr>
              <a:t>地方名人</a:t>
            </a:r>
            <a:r>
              <a:rPr lang="zh-CN" altLang="en-US" sz="1600">
                <a:latin typeface="微软雅黑" panose="020B0503020204020204" pitchFamily="34" charset="-122"/>
                <a:ea typeface="微软雅黑" panose="020B0503020204020204" pitchFamily="34" charset="-122"/>
              </a:rPr>
              <a:t>：数百位名人学者；</a:t>
            </a:r>
            <a:endParaRPr lang="zh-CN" altLang="en-US" sz="1600">
              <a:latin typeface="微软雅黑" panose="020B0503020204020204" pitchFamily="34" charset="-122"/>
              <a:ea typeface="微软雅黑" panose="020B0503020204020204" pitchFamily="34" charset="-122"/>
            </a:endParaRPr>
          </a:p>
          <a:p>
            <a:pPr indent="304800">
              <a:lnSpc>
                <a:spcPct val="150000"/>
              </a:lnSpc>
            </a:pPr>
            <a:r>
              <a:rPr lang="zh-CN" altLang="en-US" sz="1600" b="1">
                <a:latin typeface="微软雅黑" panose="020B0503020204020204" pitchFamily="34" charset="-122"/>
                <a:ea typeface="微软雅黑" panose="020B0503020204020204" pitchFamily="34" charset="-122"/>
              </a:rPr>
              <a:t>数据分析</a:t>
            </a:r>
            <a:r>
              <a:rPr lang="zh-CN" altLang="en-US" sz="1600">
                <a:latin typeface="微软雅黑" panose="020B0503020204020204" pitchFamily="34" charset="-122"/>
                <a:ea typeface="微软雅黑" panose="020B0503020204020204" pitchFamily="34" charset="-122"/>
              </a:rPr>
              <a:t>：对主要学者、主要机构、主要研究方向的发文量、发文趋势进行分析。</a:t>
            </a:r>
            <a:endParaRPr lang="zh-CN" altLang="en-US" sz="1600">
              <a:latin typeface="微软雅黑" panose="020B0503020204020204" pitchFamily="34" charset="-122"/>
              <a:ea typeface="微软雅黑" panose="020B0503020204020204" pitchFamily="34" charset="-122"/>
            </a:endParaRPr>
          </a:p>
        </p:txBody>
      </p:sp>
      <p:pic>
        <p:nvPicPr>
          <p:cNvPr id="54280" name="图片 9"/>
          <p:cNvPicPr>
            <a:picLocks noChangeAspect="1" noChangeArrowheads="1"/>
          </p:cNvPicPr>
          <p:nvPr/>
        </p:nvPicPr>
        <p:blipFill>
          <a:blip r:embed="rId2"/>
          <a:srcRect/>
          <a:stretch>
            <a:fillRect/>
          </a:stretch>
        </p:blipFill>
        <p:spPr bwMode="auto">
          <a:xfrm>
            <a:off x="6023760" y="1058001"/>
            <a:ext cx="5833234" cy="5603604"/>
          </a:xfrm>
          <a:prstGeom prst="rect">
            <a:avLst/>
          </a:prstGeom>
          <a:noFill/>
          <a:ln w="9525">
            <a:noFill/>
            <a:miter lim="800000"/>
            <a:headEnd/>
            <a:tailEnd/>
          </a:ln>
        </p:spPr>
      </p:pic>
      <p:sp>
        <p:nvSpPr>
          <p:cNvPr id="9" name="淘宝网chenying0907出品 4"/>
          <p:cNvSpPr txBox="1"/>
          <p:nvPr/>
        </p:nvSpPr>
        <p:spPr>
          <a:xfrm>
            <a:off x="2168165" y="264321"/>
            <a:ext cx="8641673"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河套文化文献库</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1" name="直接连接符 10"/>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964"/>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文本框 11"/>
          <p:cNvSpPr txBox="1">
            <a:spLocks noChangeArrowheads="1"/>
          </p:cNvSpPr>
          <p:nvPr/>
        </p:nvSpPr>
        <p:spPr bwMode="auto">
          <a:xfrm>
            <a:off x="5447422" y="3357728"/>
            <a:ext cx="2443480" cy="256581"/>
          </a:xfrm>
          <a:prstGeom prst="rect">
            <a:avLst/>
          </a:prstGeom>
          <a:noFill/>
          <a:ln>
            <a:noFill/>
          </a:ln>
        </p:spPr>
        <p:txBody>
          <a:bodyPr lIns="0" tIns="0" rIns="0" bIns="0" anchor="ctr">
            <a:normAutofit fontScale="85000" lnSpcReduction="20000"/>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1219835" fontAlgn="auto">
              <a:spcBef>
                <a:spcPts val="0"/>
              </a:spcBef>
              <a:spcAft>
                <a:spcPts val="0"/>
              </a:spcAft>
              <a:buFont typeface="Arial" panose="020B0604020202020204" pitchFamily="34" charset="0"/>
              <a:buNone/>
              <a:defRPr/>
            </a:pPr>
            <a:endParaRPr lang="zh-CN" altLang="en-US" sz="2800" dirty="0">
              <a:solidFill>
                <a:schemeClr val="bg1"/>
              </a:solidFill>
              <a:latin typeface="Elemental End" pitchFamily="2" charset="0"/>
            </a:endParaRPr>
          </a:p>
        </p:txBody>
      </p:sp>
      <p:sp>
        <p:nvSpPr>
          <p:cNvPr id="55300" name="文本框 3"/>
          <p:cNvSpPr txBox="1">
            <a:spLocks noChangeArrowheads="1"/>
          </p:cNvSpPr>
          <p:nvPr/>
        </p:nvSpPr>
        <p:spPr bwMode="auto">
          <a:xfrm>
            <a:off x="785916" y="4086292"/>
            <a:ext cx="6909699" cy="1848334"/>
          </a:xfrm>
          <a:prstGeom prst="rect">
            <a:avLst/>
          </a:prstGeom>
          <a:noFill/>
          <a:ln w="9525">
            <a:noFill/>
            <a:miter lim="800000"/>
          </a:ln>
        </p:spPr>
        <p:txBody>
          <a:bodyPr lIns="108932" tIns="54466" rIns="108932" bIns="54466" anchor="ctr"/>
          <a:lstStyle/>
          <a:p>
            <a:pPr algn="ctr"/>
            <a:endParaRPr lang="zh-CN" altLang="en-US" sz="16400">
              <a:solidFill>
                <a:srgbClr val="F4F2F4"/>
              </a:solidFill>
              <a:latin typeface="Arial" panose="020B0604020202020204" pitchFamily="34" charset="0"/>
              <a:ea typeface="黑体" panose="02010609060101010101" pitchFamily="2" charset="-122"/>
            </a:endParaRPr>
          </a:p>
        </p:txBody>
      </p:sp>
      <p:sp>
        <p:nvSpPr>
          <p:cNvPr id="55302" name="Rectangle 2"/>
          <p:cNvSpPr>
            <a:spLocks noChangeArrowheads="1"/>
          </p:cNvSpPr>
          <p:nvPr/>
        </p:nvSpPr>
        <p:spPr bwMode="auto">
          <a:xfrm>
            <a:off x="190525" y="1887930"/>
            <a:ext cx="11666469" cy="307264"/>
          </a:xfrm>
          <a:prstGeom prst="rect">
            <a:avLst/>
          </a:prstGeom>
          <a:noFill/>
          <a:ln w="9525">
            <a:noFill/>
            <a:miter lim="800000"/>
          </a:ln>
        </p:spPr>
        <p:txBody>
          <a:bodyPr anchor="ctr">
            <a:spAutoFit/>
          </a:bodyPr>
          <a:lstStyle/>
          <a:p>
            <a:pPr indent="304800"/>
            <a:endParaRPr lang="zh-CN" altLang="en-US" sz="1400">
              <a:latin typeface="微软雅黑" panose="020B0503020204020204" pitchFamily="34" charset="-122"/>
              <a:ea typeface="微软雅黑" panose="020B0503020204020204" pitchFamily="34" charset="-122"/>
            </a:endParaRPr>
          </a:p>
        </p:txBody>
      </p:sp>
      <p:sp>
        <p:nvSpPr>
          <p:cNvPr id="55303" name="Rectangle 1"/>
          <p:cNvSpPr>
            <a:spLocks noChangeArrowheads="1"/>
          </p:cNvSpPr>
          <p:nvPr/>
        </p:nvSpPr>
        <p:spPr bwMode="auto">
          <a:xfrm>
            <a:off x="261973" y="917040"/>
            <a:ext cx="4466218" cy="4359848"/>
          </a:xfrm>
          <a:prstGeom prst="rect">
            <a:avLst/>
          </a:prstGeom>
          <a:noFill/>
          <a:ln w="9525">
            <a:noFill/>
            <a:miter lim="800000"/>
          </a:ln>
        </p:spPr>
        <p:txBody>
          <a:bodyPr anchor="ctr">
            <a:spAutoFit/>
          </a:bodyPr>
          <a:lstStyle/>
          <a:p>
            <a:pPr indent="406400">
              <a:lnSpc>
                <a:spcPct val="150000"/>
              </a:lnSpc>
            </a:pPr>
            <a:r>
              <a:rPr lang="zh-CN" altLang="en-US" sz="2000" dirty="0">
                <a:latin typeface="黑体" panose="02010609060101010101" pitchFamily="2" charset="-122"/>
                <a:ea typeface="黑体" panose="02010609060101010101" pitchFamily="2" charset="-122"/>
              </a:rPr>
              <a:t>内蒙古自治区</a:t>
            </a:r>
            <a:r>
              <a:rPr lang="zh-CN" altLang="en-US" sz="2800" b="1" dirty="0">
                <a:latin typeface="黑体" panose="02010609060101010101" pitchFamily="2" charset="-122"/>
                <a:ea typeface="黑体" panose="02010609060101010101" pitchFamily="2" charset="-122"/>
              </a:rPr>
              <a:t>地方志</a:t>
            </a:r>
            <a:r>
              <a:rPr lang="zh-CN" altLang="en-US" sz="2000" dirty="0">
                <a:latin typeface="黑体" panose="02010609060101010101" pitchFamily="2" charset="-122"/>
                <a:ea typeface="黑体" panose="02010609060101010101" pitchFamily="2" charset="-122"/>
              </a:rPr>
              <a:t>：</a:t>
            </a:r>
            <a:endParaRPr lang="zh-CN" altLang="en-US" sz="2000" dirty="0">
              <a:latin typeface="黑体" panose="02010609060101010101" pitchFamily="2" charset="-122"/>
              <a:ea typeface="黑体" panose="02010609060101010101" pitchFamily="2" charset="-122"/>
            </a:endParaRPr>
          </a:p>
          <a:p>
            <a:pPr indent="406400">
              <a:lnSpc>
                <a:spcPct val="150000"/>
              </a:lnSpc>
            </a:pPr>
            <a:r>
              <a:rPr lang="zh-CN" altLang="en-US" sz="2000" dirty="0">
                <a:latin typeface="黑体" panose="02010609060101010101" pitchFamily="2" charset="-122"/>
                <a:ea typeface="黑体" panose="02010609060101010101" pitchFamily="2" charset="-122"/>
              </a:rPr>
              <a:t>为了方便读者了解内蒙古自治区各地区地情地貌、风俗文化、政治经济、历史沿革等情况，学院已经购买内蒙古自治区地方志数据库（登录网址：</a:t>
            </a:r>
            <a:r>
              <a:rPr lang="en-US" altLang="zh-CN" sz="2000" dirty="0">
                <a:latin typeface="黑体" panose="02010609060101010101" pitchFamily="2" charset="-122"/>
                <a:ea typeface="黑体" panose="02010609060101010101" pitchFamily="2" charset="-122"/>
                <a:hlinkClick r:id="rId1"/>
              </a:rPr>
              <a:t>http://192.168.12.5:8089</a:t>
            </a:r>
            <a:r>
              <a:rPr lang="zh-CN" altLang="en-US" sz="2000" dirty="0">
                <a:latin typeface="黑体" panose="02010609060101010101" pitchFamily="2" charset="-122"/>
                <a:ea typeface="黑体" panose="02010609060101010101" pitchFamily="2" charset="-122"/>
              </a:rPr>
              <a:t>），共有电子版地方志</a:t>
            </a:r>
            <a:r>
              <a:rPr lang="en-US" altLang="zh-CN" sz="2000" dirty="0">
                <a:latin typeface="黑体" panose="02010609060101010101" pitchFamily="2" charset="-122"/>
                <a:ea typeface="黑体" panose="02010609060101010101" pitchFamily="2" charset="-122"/>
              </a:rPr>
              <a:t>1090</a:t>
            </a:r>
            <a:r>
              <a:rPr lang="zh-CN" altLang="en-US" sz="2000" dirty="0">
                <a:latin typeface="黑体" panose="02010609060101010101" pitchFamily="2" charset="-122"/>
                <a:ea typeface="黑体" panose="02010609060101010101" pitchFamily="2" charset="-122"/>
              </a:rPr>
              <a:t>册，地方志所含知识信息容量丰富多彩，能够满足不同学科、不同行业人们的需要</a:t>
            </a:r>
            <a:r>
              <a:rPr lang="zh-CN" altLang="en-US" sz="2000" dirty="0" smtClean="0">
                <a:latin typeface="黑体" panose="02010609060101010101" pitchFamily="2" charset="-122"/>
                <a:ea typeface="黑体" panose="02010609060101010101" pitchFamily="2" charset="-122"/>
              </a:rPr>
              <a:t>。</a:t>
            </a:r>
            <a:endParaRPr lang="zh-CN" altLang="en-US" sz="2000" dirty="0">
              <a:latin typeface="黑体" panose="02010609060101010101" pitchFamily="2" charset="-122"/>
              <a:ea typeface="黑体" panose="02010609060101010101" pitchFamily="2" charset="-122"/>
            </a:endParaRPr>
          </a:p>
        </p:txBody>
      </p:sp>
      <p:pic>
        <p:nvPicPr>
          <p:cNvPr id="55304" name="图片 14" descr="123.png"/>
          <p:cNvPicPr>
            <a:picLocks noChangeAspect="1" noChangeArrowheads="1"/>
          </p:cNvPicPr>
          <p:nvPr/>
        </p:nvPicPr>
        <p:blipFill>
          <a:blip r:embed="rId2"/>
          <a:srcRect/>
          <a:stretch>
            <a:fillRect/>
          </a:stretch>
        </p:blipFill>
        <p:spPr bwMode="auto">
          <a:xfrm>
            <a:off x="4952058" y="3927908"/>
            <a:ext cx="7076408" cy="2708356"/>
          </a:xfrm>
          <a:prstGeom prst="rect">
            <a:avLst/>
          </a:prstGeom>
          <a:noFill/>
          <a:ln w="9525">
            <a:noFill/>
            <a:miter lim="800000"/>
            <a:headEnd/>
            <a:tailEnd/>
          </a:ln>
        </p:spPr>
      </p:pic>
      <p:pic>
        <p:nvPicPr>
          <p:cNvPr id="55305" name="图片 15" descr="4.jpg"/>
          <p:cNvPicPr>
            <a:picLocks noChangeAspect="1" noChangeArrowheads="1"/>
          </p:cNvPicPr>
          <p:nvPr/>
        </p:nvPicPr>
        <p:blipFill>
          <a:blip r:embed="rId3"/>
          <a:srcRect/>
          <a:stretch>
            <a:fillRect/>
          </a:stretch>
        </p:blipFill>
        <p:spPr bwMode="auto">
          <a:xfrm>
            <a:off x="4952058" y="1005736"/>
            <a:ext cx="6974795" cy="2782795"/>
          </a:xfrm>
          <a:prstGeom prst="rect">
            <a:avLst/>
          </a:prstGeom>
          <a:noFill/>
          <a:ln w="9525">
            <a:noFill/>
            <a:miter lim="800000"/>
            <a:headEnd/>
            <a:tailEnd/>
          </a:ln>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1" name="直接连接符 10"/>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淘宝网chenying0907出品 4"/>
          <p:cNvSpPr txBox="1"/>
          <p:nvPr/>
        </p:nvSpPr>
        <p:spPr>
          <a:xfrm>
            <a:off x="2168165" y="264321"/>
            <a:ext cx="8641673"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河套文化文献库</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3964"/>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文本框 1"/>
          <p:cNvSpPr txBox="1">
            <a:spLocks noChangeArrowheads="1"/>
          </p:cNvSpPr>
          <p:nvPr/>
        </p:nvSpPr>
        <p:spPr bwMode="auto">
          <a:xfrm>
            <a:off x="261972" y="1346259"/>
            <a:ext cx="3961328" cy="3139321"/>
          </a:xfrm>
          <a:prstGeom prst="rect">
            <a:avLst/>
          </a:prstGeom>
          <a:noFill/>
          <a:ln w="9525">
            <a:noFill/>
            <a:miter lim="800000"/>
          </a:ln>
        </p:spPr>
        <p:txBody>
          <a:bodyPr>
            <a:spAutoFit/>
          </a:bodyPr>
          <a:lstStyle/>
          <a:p>
            <a:r>
              <a:rPr lang="zh-CN" altLang="en-US" b="1">
                <a:latin typeface="微软雅黑" panose="020B0503020204020204" pitchFamily="34" charset="-122"/>
                <a:ea typeface="微软雅黑" panose="020B0503020204020204" pitchFamily="34" charset="-122"/>
              </a:rPr>
              <a:t>主要功能</a:t>
            </a:r>
            <a:r>
              <a:rPr lang="zh-CN" altLang="en-US">
                <a:latin typeface="微软雅黑" panose="020B0503020204020204" pitchFamily="34" charset="-122"/>
                <a:ea typeface="微软雅黑" panose="020B0503020204020204" pitchFamily="34" charset="-122"/>
              </a:rPr>
              <a:t>：读者可对本数据库中的文献进行检索、查看、下载等。</a:t>
            </a:r>
            <a:endParaRPr lang="en-US" altLang="zh-CN">
              <a:latin typeface="微软雅黑" panose="020B0503020204020204" pitchFamily="34" charset="-122"/>
              <a:ea typeface="微软雅黑" panose="020B0503020204020204" pitchFamily="34" charset="-122"/>
            </a:endParaRPr>
          </a:p>
          <a:p>
            <a:endParaRPr lang="en-US" altLang="zh-CN">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文献类型</a:t>
            </a:r>
            <a:r>
              <a:rPr lang="zh-CN" altLang="en-US">
                <a:latin typeface="微软雅黑" panose="020B0503020204020204" pitchFamily="34" charset="-122"/>
                <a:ea typeface="微软雅黑" panose="020B0503020204020204" pitchFamily="34" charset="-122"/>
              </a:rPr>
              <a:t>：期刊、图书、报纸、学术视频、科技成果、专利、标准、会议论文、学位论文等。</a:t>
            </a:r>
            <a:endParaRPr lang="en-US" altLang="zh-CN">
              <a:latin typeface="微软雅黑" panose="020B0503020204020204" pitchFamily="34" charset="-122"/>
              <a:ea typeface="微软雅黑" panose="020B0503020204020204" pitchFamily="34" charset="-122"/>
            </a:endParaRPr>
          </a:p>
          <a:p>
            <a:endParaRPr lang="en-US" altLang="zh-CN">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文献下载途径</a:t>
            </a:r>
            <a:r>
              <a:rPr lang="zh-CN" altLang="en-US">
                <a:latin typeface="微软雅黑" panose="020B0503020204020204" pitchFamily="34" charset="-122"/>
                <a:ea typeface="微软雅黑" panose="020B0503020204020204" pitchFamily="34" charset="-122"/>
              </a:rPr>
              <a:t>：电子全文下载、文献邮箱传递、超星期刊全文下载。</a:t>
            </a:r>
            <a:endParaRPr lang="zh-CN" altLang="en-US">
              <a:latin typeface="微软雅黑" panose="020B0503020204020204" pitchFamily="34" charset="-122"/>
              <a:ea typeface="微软雅黑" panose="020B0503020204020204" pitchFamily="34" charset="-122"/>
            </a:endParaRPr>
          </a:p>
          <a:p>
            <a:endParaRPr lang="zh-CN" altLang="en-US" b="1">
              <a:latin typeface="华文楷体" panose="02010600040101010101" pitchFamily="2" charset="-122"/>
              <a:ea typeface="华文楷体" panose="02010600040101010101" pitchFamily="2" charset="-122"/>
            </a:endParaRPr>
          </a:p>
          <a:p>
            <a:endParaRPr lang="zh-CN" altLang="en-US" b="1">
              <a:latin typeface="华文楷体" panose="02010600040101010101" pitchFamily="2" charset="-122"/>
              <a:ea typeface="华文楷体" panose="02010600040101010101" pitchFamily="2" charset="-122"/>
            </a:endParaRPr>
          </a:p>
        </p:txBody>
      </p:sp>
      <p:pic>
        <p:nvPicPr>
          <p:cNvPr id="56325" name="图片 6" descr="志.jpg"/>
          <p:cNvPicPr>
            <a:picLocks noChangeAspect="1"/>
          </p:cNvPicPr>
          <p:nvPr/>
        </p:nvPicPr>
        <p:blipFill>
          <a:blip r:embed="rId1"/>
          <a:srcRect/>
          <a:stretch>
            <a:fillRect/>
          </a:stretch>
        </p:blipFill>
        <p:spPr bwMode="auto">
          <a:xfrm>
            <a:off x="4583710" y="1137193"/>
            <a:ext cx="7130390" cy="5552921"/>
          </a:xfrm>
          <a:prstGeom prst="rect">
            <a:avLst/>
          </a:prstGeom>
          <a:noFill/>
          <a:ln w="9525">
            <a:noFill/>
            <a:miter lim="800000"/>
            <a:headEnd/>
            <a:tailEnd/>
          </a:ln>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7" name="直接连接符 6"/>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淘宝网chenying0907出品 4"/>
          <p:cNvSpPr txBox="1"/>
          <p:nvPr/>
        </p:nvSpPr>
        <p:spPr>
          <a:xfrm>
            <a:off x="2168165" y="264321"/>
            <a:ext cx="8641673"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河套文化文献库</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MH_SubTitle_1"/>
          <p:cNvSpPr txBox="1">
            <a:spLocks noChangeArrowheads="1"/>
          </p:cNvSpPr>
          <p:nvPr/>
        </p:nvSpPr>
        <p:spPr bwMode="auto">
          <a:xfrm>
            <a:off x="3250037" y="2627581"/>
            <a:ext cx="6087267" cy="584434"/>
          </a:xfrm>
          <a:prstGeom prst="rect">
            <a:avLst/>
          </a:prstGeom>
          <a:noFill/>
          <a:ln w="9525">
            <a:noFill/>
            <a:miter lim="800000"/>
          </a:ln>
        </p:spPr>
        <p:txBody>
          <a:bodyPr lIns="0" tIns="0" rIns="0" bIns="0" anchor="ctr"/>
          <a:lstStyle/>
          <a:p>
            <a:pPr algn="ctr"/>
            <a:r>
              <a:rPr lang="en-US" altLang="zh-CN">
                <a:latin typeface="Adobe Gothic Std B"/>
                <a:ea typeface="Adobe Gothic Std B"/>
                <a:cs typeface="Adobe Gothic Std B"/>
              </a:rPr>
              <a:t> </a:t>
            </a:r>
            <a:endParaRPr lang="zh-CN" altLang="en-US">
              <a:solidFill>
                <a:schemeClr val="bg1"/>
              </a:solidFill>
              <a:latin typeface="Adobe Gothic Std B"/>
              <a:ea typeface="Adobe Gothic Std B"/>
              <a:cs typeface="Adobe Gothic Std B"/>
            </a:endParaRPr>
          </a:p>
        </p:txBody>
      </p:sp>
      <p:pic>
        <p:nvPicPr>
          <p:cNvPr id="57349" name="图片 1"/>
          <p:cNvPicPr>
            <a:picLocks noChangeAspect="1" noChangeArrowheads="1"/>
          </p:cNvPicPr>
          <p:nvPr/>
        </p:nvPicPr>
        <p:blipFill>
          <a:blip r:embed="rId1"/>
          <a:srcRect/>
          <a:stretch>
            <a:fillRect/>
          </a:stretch>
        </p:blipFill>
        <p:spPr bwMode="auto">
          <a:xfrm>
            <a:off x="1800459" y="1973457"/>
            <a:ext cx="8872105" cy="4298525"/>
          </a:xfrm>
          <a:prstGeom prst="rect">
            <a:avLst/>
          </a:prstGeom>
          <a:noFill/>
          <a:ln w="9525">
            <a:noFill/>
            <a:miter lim="800000"/>
            <a:headEnd/>
            <a:tailEnd/>
          </a:ln>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7" name="直接连接符 6"/>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淘宝网chenying0907出品 4"/>
          <p:cNvSpPr txBox="1"/>
          <p:nvPr/>
        </p:nvSpPr>
        <p:spPr>
          <a:xfrm>
            <a:off x="2168165" y="264321"/>
            <a:ext cx="8641673"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教学科研成果库</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spd="slow" advTm="5452"/>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文本框 11"/>
          <p:cNvSpPr txBox="1">
            <a:spLocks noChangeArrowheads="1"/>
          </p:cNvSpPr>
          <p:nvPr/>
        </p:nvSpPr>
        <p:spPr bwMode="auto">
          <a:xfrm>
            <a:off x="5447422" y="3375151"/>
            <a:ext cx="2443480" cy="256581"/>
          </a:xfrm>
          <a:prstGeom prst="rect">
            <a:avLst/>
          </a:prstGeom>
          <a:noFill/>
          <a:ln>
            <a:noFill/>
          </a:ln>
        </p:spPr>
        <p:txBody>
          <a:bodyPr lIns="0" tIns="0" rIns="0" bIns="0" anchor="ctr">
            <a:normAutofit fontScale="85000" lnSpcReduction="20000"/>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1219835" fontAlgn="auto">
              <a:spcBef>
                <a:spcPts val="0"/>
              </a:spcBef>
              <a:spcAft>
                <a:spcPts val="0"/>
              </a:spcAft>
              <a:buFont typeface="Arial" panose="020B0604020202020204" pitchFamily="34" charset="0"/>
              <a:buNone/>
              <a:defRPr/>
            </a:pPr>
            <a:endParaRPr lang="zh-CN" altLang="en-US" sz="2800" dirty="0">
              <a:solidFill>
                <a:schemeClr val="bg1"/>
              </a:solidFill>
              <a:latin typeface="Elemental End" pitchFamily="2" charset="0"/>
            </a:endParaRPr>
          </a:p>
        </p:txBody>
      </p:sp>
      <p:sp>
        <p:nvSpPr>
          <p:cNvPr id="58372" name="文本框 3"/>
          <p:cNvSpPr txBox="1">
            <a:spLocks noChangeArrowheads="1"/>
          </p:cNvSpPr>
          <p:nvPr/>
        </p:nvSpPr>
        <p:spPr bwMode="auto">
          <a:xfrm>
            <a:off x="785916" y="4086292"/>
            <a:ext cx="6909699" cy="1848334"/>
          </a:xfrm>
          <a:prstGeom prst="rect">
            <a:avLst/>
          </a:prstGeom>
          <a:noFill/>
          <a:ln w="9525">
            <a:noFill/>
            <a:miter lim="800000"/>
          </a:ln>
        </p:spPr>
        <p:txBody>
          <a:bodyPr lIns="108932" tIns="54466" rIns="108932" bIns="54466" anchor="ctr"/>
          <a:lstStyle/>
          <a:p>
            <a:pPr algn="ctr"/>
            <a:endParaRPr lang="zh-CN" altLang="en-US" sz="16400">
              <a:solidFill>
                <a:srgbClr val="F4F2F4"/>
              </a:solidFill>
              <a:latin typeface="Arial" panose="020B0604020202020204" pitchFamily="34" charset="0"/>
              <a:ea typeface="黑体" panose="02010609060101010101" pitchFamily="2" charset="-122"/>
            </a:endParaRPr>
          </a:p>
        </p:txBody>
      </p:sp>
      <p:sp>
        <p:nvSpPr>
          <p:cNvPr id="58374" name="TextBox 11"/>
          <p:cNvSpPr txBox="1">
            <a:spLocks noChangeArrowheads="1"/>
          </p:cNvSpPr>
          <p:nvPr/>
        </p:nvSpPr>
        <p:spPr bwMode="auto">
          <a:xfrm>
            <a:off x="406453" y="1273402"/>
            <a:ext cx="4680559" cy="5264663"/>
          </a:xfrm>
          <a:prstGeom prst="rect">
            <a:avLst/>
          </a:prstGeom>
          <a:noFill/>
          <a:ln w="9525">
            <a:noFill/>
            <a:miter lim="800000"/>
          </a:ln>
        </p:spPr>
        <p:txBody>
          <a:bodyPr>
            <a:spAutoFit/>
          </a:bodyPr>
          <a:lstStyle/>
          <a:p>
            <a:pPr>
              <a:lnSpc>
                <a:spcPts val="3500"/>
              </a:lnSpc>
            </a:pPr>
            <a:r>
              <a:rPr lang="zh-CN" altLang="en-US" sz="1400">
                <a:solidFill>
                  <a:srgbClr val="000000"/>
                </a:solidFill>
                <a:latin typeface="微软雅黑" panose="020B0503020204020204" pitchFamily="34" charset="-122"/>
                <a:ea typeface="微软雅黑" panose="020B0503020204020204" pitchFamily="34" charset="-122"/>
              </a:rPr>
              <a:t>     </a:t>
            </a:r>
            <a:r>
              <a:rPr lang="zh-CN" altLang="en-US">
                <a:solidFill>
                  <a:srgbClr val="000000"/>
                </a:solidFill>
                <a:latin typeface="微软雅黑" panose="020B0503020204020204" pitchFamily="34" charset="-122"/>
                <a:ea typeface="微软雅黑" panose="020B0503020204020204" pitchFamily="34" charset="-122"/>
              </a:rPr>
              <a:t>   </a:t>
            </a:r>
            <a:r>
              <a:rPr lang="zh-CN" altLang="en-US" sz="2000">
                <a:solidFill>
                  <a:srgbClr val="000000"/>
                </a:solidFill>
                <a:latin typeface="微软雅黑" panose="020B0503020204020204" pitchFamily="34" charset="-122"/>
                <a:ea typeface="微软雅黑" panose="020B0503020204020204" pitchFamily="34" charset="-122"/>
              </a:rPr>
              <a:t>河套学院教学科研成果库是系统从各大数据库中收集我院教师已发表的教学、科研成果，通过网络实现成果展示、成果资源共享与服务的平台。在学院教学科研成果数据的基础上，系统通过统计分析，对学院、系部、教师的发文量、发文趋势、被</a:t>
            </a:r>
            <a:r>
              <a:rPr lang="en-US" altLang="zh-CN" sz="2000">
                <a:solidFill>
                  <a:srgbClr val="000000"/>
                </a:solidFill>
                <a:latin typeface="微软雅黑" panose="020B0503020204020204" pitchFamily="34" charset="-122"/>
                <a:ea typeface="微软雅黑" panose="020B0503020204020204" pitchFamily="34" charset="-122"/>
              </a:rPr>
              <a:t>SCI</a:t>
            </a:r>
            <a:r>
              <a:rPr lang="zh-CN" altLang="en-US" sz="2000">
                <a:solidFill>
                  <a:srgbClr val="000000"/>
                </a:solidFill>
                <a:latin typeface="微软雅黑" panose="020B0503020204020204" pitchFamily="34" charset="-122"/>
                <a:ea typeface="微软雅黑" panose="020B0503020204020204" pitchFamily="34" charset="-122"/>
              </a:rPr>
              <a:t>、</a:t>
            </a:r>
            <a:r>
              <a:rPr lang="en-US" altLang="zh-CN" sz="2000">
                <a:solidFill>
                  <a:srgbClr val="000000"/>
                </a:solidFill>
                <a:latin typeface="微软雅黑" panose="020B0503020204020204" pitchFamily="34" charset="-122"/>
                <a:ea typeface="微软雅黑" panose="020B0503020204020204" pitchFamily="34" charset="-122"/>
              </a:rPr>
              <a:t>EI</a:t>
            </a:r>
            <a:r>
              <a:rPr lang="zh-CN" altLang="en-US" sz="2000">
                <a:solidFill>
                  <a:srgbClr val="000000"/>
                </a:solidFill>
                <a:latin typeface="微软雅黑" panose="020B0503020204020204" pitchFamily="34" charset="-122"/>
                <a:ea typeface="微软雅黑" panose="020B0503020204020204" pitchFamily="34" charset="-122"/>
              </a:rPr>
              <a:t>等数据库收录情况、成果在</a:t>
            </a:r>
            <a:r>
              <a:rPr lang="en-US" altLang="zh-CN" sz="2000">
                <a:solidFill>
                  <a:srgbClr val="000000"/>
                </a:solidFill>
                <a:latin typeface="微软雅黑" panose="020B0503020204020204" pitchFamily="34" charset="-122"/>
                <a:ea typeface="微软雅黑" panose="020B0503020204020204" pitchFamily="34" charset="-122"/>
              </a:rPr>
              <a:t>JCR</a:t>
            </a:r>
            <a:r>
              <a:rPr lang="zh-CN" altLang="en-US" sz="2000">
                <a:solidFill>
                  <a:srgbClr val="000000"/>
                </a:solidFill>
                <a:latin typeface="微软雅黑" panose="020B0503020204020204" pitchFamily="34" charset="-122"/>
                <a:ea typeface="微软雅黑" panose="020B0503020204020204" pitchFamily="34" charset="-122"/>
              </a:rPr>
              <a:t>中的分区、被引情况等信息的揭示，提供成果分析报告与论文收录与引用分析报告，为教学科研评价提供辅助数据支持。</a:t>
            </a:r>
            <a:endParaRPr lang="en-US" altLang="zh-CN" sz="1600">
              <a:solidFill>
                <a:srgbClr val="000000"/>
              </a:solidFill>
              <a:latin typeface="微软雅黑" panose="020B0503020204020204" pitchFamily="34" charset="-122"/>
              <a:ea typeface="微软雅黑" panose="020B0503020204020204" pitchFamily="34" charset="-122"/>
            </a:endParaRPr>
          </a:p>
          <a:p>
            <a:endParaRPr lang="zh-CN" altLang="en-US" sz="1600">
              <a:latin typeface="微软雅黑" panose="020B0503020204020204" pitchFamily="34" charset="-122"/>
              <a:ea typeface="微软雅黑" panose="020B0503020204020204" pitchFamily="34" charset="-122"/>
            </a:endParaRPr>
          </a:p>
        </p:txBody>
      </p:sp>
      <p:pic>
        <p:nvPicPr>
          <p:cNvPr id="58375" name="图片 6"/>
          <p:cNvPicPr>
            <a:picLocks noChangeAspect="1" noChangeArrowheads="1"/>
          </p:cNvPicPr>
          <p:nvPr/>
        </p:nvPicPr>
        <p:blipFill>
          <a:blip r:embed="rId1"/>
          <a:srcRect/>
          <a:stretch>
            <a:fillRect/>
          </a:stretch>
        </p:blipFill>
        <p:spPr bwMode="auto">
          <a:xfrm>
            <a:off x="5231494" y="1273403"/>
            <a:ext cx="6717586" cy="5244074"/>
          </a:xfrm>
          <a:prstGeom prst="rect">
            <a:avLst/>
          </a:prstGeom>
          <a:noFill/>
          <a:ln w="9525">
            <a:noFill/>
            <a:miter lim="800000"/>
            <a:headEnd/>
            <a:tailEnd/>
          </a:ln>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0" name="直接连接符 9"/>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淘宝网chenying0907出品 4"/>
          <p:cNvSpPr txBox="1"/>
          <p:nvPr/>
        </p:nvSpPr>
        <p:spPr>
          <a:xfrm>
            <a:off x="2168165" y="264321"/>
            <a:ext cx="8641673"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教学科研成果库</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3964"/>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文本框 11"/>
          <p:cNvSpPr txBox="1">
            <a:spLocks noChangeArrowheads="1"/>
          </p:cNvSpPr>
          <p:nvPr/>
        </p:nvSpPr>
        <p:spPr bwMode="auto">
          <a:xfrm>
            <a:off x="5447422" y="3375151"/>
            <a:ext cx="2443480" cy="256581"/>
          </a:xfrm>
          <a:prstGeom prst="rect">
            <a:avLst/>
          </a:prstGeom>
          <a:noFill/>
          <a:ln>
            <a:noFill/>
          </a:ln>
        </p:spPr>
        <p:txBody>
          <a:bodyPr lIns="0" tIns="0" rIns="0" bIns="0" anchor="ctr">
            <a:normAutofit fontScale="85000" lnSpcReduction="20000"/>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1219835" fontAlgn="auto">
              <a:spcBef>
                <a:spcPts val="0"/>
              </a:spcBef>
              <a:spcAft>
                <a:spcPts val="0"/>
              </a:spcAft>
              <a:buFont typeface="Arial" panose="020B0604020202020204" pitchFamily="34" charset="0"/>
              <a:buNone/>
              <a:defRPr/>
            </a:pPr>
            <a:endParaRPr lang="zh-CN" altLang="en-US" sz="2800" dirty="0">
              <a:solidFill>
                <a:schemeClr val="bg1"/>
              </a:solidFill>
              <a:latin typeface="Elemental End" pitchFamily="2" charset="0"/>
            </a:endParaRPr>
          </a:p>
        </p:txBody>
      </p:sp>
      <p:sp>
        <p:nvSpPr>
          <p:cNvPr id="59396" name="文本框 3"/>
          <p:cNvSpPr txBox="1">
            <a:spLocks noChangeArrowheads="1"/>
          </p:cNvSpPr>
          <p:nvPr/>
        </p:nvSpPr>
        <p:spPr bwMode="auto">
          <a:xfrm>
            <a:off x="785916" y="4086292"/>
            <a:ext cx="6909699" cy="1848334"/>
          </a:xfrm>
          <a:prstGeom prst="rect">
            <a:avLst/>
          </a:prstGeom>
          <a:noFill/>
          <a:ln w="9525">
            <a:noFill/>
            <a:miter lim="800000"/>
          </a:ln>
        </p:spPr>
        <p:txBody>
          <a:bodyPr lIns="108932" tIns="54466" rIns="108932" bIns="54466" anchor="ctr"/>
          <a:lstStyle/>
          <a:p>
            <a:pPr algn="ctr"/>
            <a:endParaRPr lang="zh-CN" altLang="en-US" sz="16400">
              <a:solidFill>
                <a:srgbClr val="F4F2F4"/>
              </a:solidFill>
              <a:latin typeface="Arial" panose="020B0604020202020204" pitchFamily="34" charset="0"/>
              <a:ea typeface="黑体" panose="02010609060101010101" pitchFamily="2" charset="-122"/>
            </a:endParaRPr>
          </a:p>
        </p:txBody>
      </p:sp>
      <p:sp>
        <p:nvSpPr>
          <p:cNvPr id="59398" name="TextBox 11"/>
          <p:cNvSpPr txBox="1">
            <a:spLocks noChangeArrowheads="1"/>
          </p:cNvSpPr>
          <p:nvPr/>
        </p:nvSpPr>
        <p:spPr bwMode="auto">
          <a:xfrm>
            <a:off x="477900" y="1848334"/>
            <a:ext cx="11271129" cy="4238339"/>
          </a:xfrm>
          <a:prstGeom prst="rect">
            <a:avLst/>
          </a:prstGeom>
          <a:noFill/>
          <a:ln w="9525">
            <a:noFill/>
            <a:miter lim="800000"/>
          </a:ln>
        </p:spPr>
        <p:txBody>
          <a:bodyPr>
            <a:spAutoFit/>
          </a:bodyPr>
          <a:lstStyle/>
          <a:p>
            <a:pPr>
              <a:lnSpc>
                <a:spcPct val="150000"/>
              </a:lnSpc>
            </a:pPr>
            <a:r>
              <a:rPr lang="zh-CN" altLang="zh-CN" sz="1600">
                <a:solidFill>
                  <a:srgbClr val="000000"/>
                </a:solidFill>
                <a:latin typeface="微软雅黑" panose="020B0503020204020204" pitchFamily="34" charset="-122"/>
                <a:ea typeface="微软雅黑" panose="020B0503020204020204" pitchFamily="34" charset="-122"/>
              </a:rPr>
              <a:t></a:t>
            </a:r>
            <a:r>
              <a:rPr lang="en-US" altLang="zh-CN" sz="1600">
                <a:solidFill>
                  <a:srgbClr val="000000"/>
                </a:solidFill>
                <a:latin typeface="微软雅黑" panose="020B0503020204020204" pitchFamily="34" charset="-122"/>
                <a:ea typeface="微软雅黑" panose="020B0503020204020204" pitchFamily="34" charset="-122"/>
              </a:rPr>
              <a:t>     </a:t>
            </a:r>
            <a:r>
              <a:rPr lang="zh-CN" altLang="zh-CN" sz="2000">
                <a:solidFill>
                  <a:srgbClr val="000000"/>
                </a:solidFill>
                <a:latin typeface="微软雅黑" panose="020B0503020204020204" pitchFamily="34" charset="-122"/>
                <a:ea typeface="微软雅黑" panose="020B0503020204020204" pitchFamily="34" charset="-122"/>
              </a:rPr>
              <a:t>使学院教师的教学资料、电子出版物、科研成果等数字资料永久性保存，避免学术信息散乱存</a:t>
            </a:r>
            <a:r>
              <a:rPr lang="zh-CN" altLang="en-US" sz="2000">
                <a:solidFill>
                  <a:srgbClr val="000000"/>
                </a:solidFill>
                <a:latin typeface="微软雅黑" panose="020B0503020204020204" pitchFamily="34" charset="-122"/>
                <a:ea typeface="微软雅黑" panose="020B0503020204020204" pitchFamily="34" charset="-122"/>
              </a:rPr>
              <a:t>放</a:t>
            </a:r>
            <a:r>
              <a:rPr lang="zh-CN" altLang="zh-CN" sz="2000">
                <a:solidFill>
                  <a:srgbClr val="000000"/>
                </a:solidFill>
                <a:latin typeface="微软雅黑" panose="020B0503020204020204" pitchFamily="34" charset="-122"/>
                <a:ea typeface="微软雅黑" panose="020B0503020204020204" pitchFamily="34" charset="-122"/>
              </a:rPr>
              <a:t>，保障</a:t>
            </a:r>
            <a:r>
              <a:rPr lang="zh-CN" altLang="en-US" sz="2000">
                <a:solidFill>
                  <a:srgbClr val="000000"/>
                </a:solidFill>
                <a:latin typeface="微软雅黑" panose="020B0503020204020204" pitchFamily="34" charset="-122"/>
                <a:ea typeface="微软雅黑" panose="020B0503020204020204" pitchFamily="34" charset="-122"/>
              </a:rPr>
              <a:t>资源</a:t>
            </a:r>
            <a:r>
              <a:rPr lang="zh-CN" altLang="zh-CN" sz="2000">
                <a:solidFill>
                  <a:srgbClr val="000000"/>
                </a:solidFill>
                <a:latin typeface="微软雅黑" panose="020B0503020204020204" pitchFamily="34" charset="-122"/>
                <a:ea typeface="微软雅黑" panose="020B0503020204020204" pitchFamily="34" charset="-122"/>
              </a:rPr>
              <a:t>的有效利用。</a:t>
            </a:r>
            <a:endParaRPr lang="zh-CN" altLang="zh-CN" sz="2000">
              <a:solidFill>
                <a:srgbClr val="000000"/>
              </a:solidFill>
              <a:latin typeface="微软雅黑" panose="020B0503020204020204" pitchFamily="34" charset="-122"/>
              <a:ea typeface="微软雅黑" panose="020B0503020204020204" pitchFamily="34" charset="-122"/>
            </a:endParaRPr>
          </a:p>
          <a:p>
            <a:pPr>
              <a:lnSpc>
                <a:spcPct val="150000"/>
              </a:lnSpc>
            </a:pPr>
            <a:r>
              <a:rPr lang="zh-CN" altLang="zh-CN" sz="2000">
                <a:solidFill>
                  <a:srgbClr val="000000"/>
                </a:solidFill>
                <a:latin typeface="微软雅黑" panose="020B0503020204020204" pitchFamily="34" charset="-122"/>
                <a:ea typeface="微软雅黑" panose="020B0503020204020204" pitchFamily="34" charset="-122"/>
              </a:rPr>
              <a:t></a:t>
            </a:r>
            <a:r>
              <a:rPr lang="en-US" altLang="zh-CN" sz="2000">
                <a:solidFill>
                  <a:srgbClr val="000000"/>
                </a:solidFill>
                <a:latin typeface="微软雅黑" panose="020B0503020204020204" pitchFamily="34" charset="-122"/>
                <a:ea typeface="微软雅黑" panose="020B0503020204020204" pitchFamily="34" charset="-122"/>
              </a:rPr>
              <a:t>    </a:t>
            </a:r>
            <a:r>
              <a:rPr lang="zh-CN" altLang="zh-CN" sz="2000">
                <a:solidFill>
                  <a:srgbClr val="000000"/>
                </a:solidFill>
                <a:latin typeface="微软雅黑" panose="020B0503020204020204" pitchFamily="34" charset="-122"/>
                <a:ea typeface="微软雅黑" panose="020B0503020204020204" pitchFamily="34" charset="-122"/>
              </a:rPr>
              <a:t>有助于提升</a:t>
            </a:r>
            <a:r>
              <a:rPr lang="zh-CN" altLang="en-US" sz="2000">
                <a:solidFill>
                  <a:srgbClr val="000000"/>
                </a:solidFill>
                <a:latin typeface="微软雅黑" panose="020B0503020204020204" pitchFamily="34" charset="-122"/>
                <a:ea typeface="微软雅黑" panose="020B0503020204020204" pitchFamily="34" charset="-122"/>
              </a:rPr>
              <a:t>学院</a:t>
            </a:r>
            <a:r>
              <a:rPr lang="zh-CN" altLang="zh-CN" sz="2000">
                <a:solidFill>
                  <a:srgbClr val="000000"/>
                </a:solidFill>
                <a:latin typeface="微软雅黑" panose="020B0503020204020204" pitchFamily="34" charset="-122"/>
                <a:ea typeface="微软雅黑" panose="020B0503020204020204" pitchFamily="34" charset="-122"/>
              </a:rPr>
              <a:t>的学术地位，利于招生。平台收集和整理学院的教学科研成果，多维度的展示成果，有助于提升学院</a:t>
            </a:r>
            <a:r>
              <a:rPr lang="zh-CN" altLang="zh-CN" sz="2000">
                <a:solidFill>
                  <a:srgbClr val="000000"/>
                </a:solidFill>
                <a:latin typeface="微软雅黑" panose="020B0503020204020204" pitchFamily="34" charset="-122"/>
                <a:ea typeface="微软雅黑" panose="020B0503020204020204" pitchFamily="34" charset="-122"/>
                <a:sym typeface="Century Gothic" panose="020B0502020202020204" pitchFamily="34" charset="0"/>
              </a:rPr>
              <a:t>软实力，</a:t>
            </a:r>
            <a:r>
              <a:rPr lang="zh-CN" altLang="zh-CN" sz="2000">
                <a:solidFill>
                  <a:srgbClr val="000000"/>
                </a:solidFill>
                <a:latin typeface="微软雅黑" panose="020B0503020204020204" pitchFamily="34" charset="-122"/>
                <a:ea typeface="微软雅黑" panose="020B0503020204020204" pitchFamily="34" charset="-122"/>
                <a:sym typeface="宋体" panose="02010600030101010101" pitchFamily="2" charset="-122"/>
              </a:rPr>
              <a:t>吸引更多优秀师生源。</a:t>
            </a:r>
            <a:endParaRPr lang="zh-CN" altLang="zh-CN" sz="2000">
              <a:solidFill>
                <a:srgbClr val="000000"/>
              </a:solidFill>
              <a:latin typeface="微软雅黑" panose="020B0503020204020204" pitchFamily="34" charset="-122"/>
              <a:ea typeface="微软雅黑" panose="020B0503020204020204" pitchFamily="34" charset="-122"/>
              <a:sym typeface="Century Gothic" panose="020B0502020202020204" pitchFamily="34" charset="0"/>
            </a:endParaRPr>
          </a:p>
          <a:p>
            <a:pPr>
              <a:lnSpc>
                <a:spcPct val="150000"/>
              </a:lnSpc>
            </a:pPr>
            <a:r>
              <a:rPr lang="en-US" altLang="zh-CN" sz="2000">
                <a:solidFill>
                  <a:srgbClr val="000000"/>
                </a:solidFill>
                <a:latin typeface="微软雅黑" panose="020B0503020204020204" pitchFamily="34" charset="-122"/>
                <a:ea typeface="微软雅黑" panose="020B0503020204020204" pitchFamily="34" charset="-122"/>
              </a:rPr>
              <a:t>       </a:t>
            </a:r>
            <a:r>
              <a:rPr lang="zh-CN" altLang="zh-CN" sz="2000">
                <a:solidFill>
                  <a:srgbClr val="000000"/>
                </a:solidFill>
                <a:latin typeface="微软雅黑" panose="020B0503020204020204" pitchFamily="34" charset="-122"/>
                <a:ea typeface="微软雅黑" panose="020B0503020204020204" pitchFamily="34" charset="-122"/>
              </a:rPr>
              <a:t>有效地促进学术机构之间的知识共享，提升学术交流过程中的信息获取，使整个研究交流过程更加容易、迅速，并有效地避免了研究过程中的重复浪费，极大的提高教学及科研团队的工作效率，提升学术交流的时效性。</a:t>
            </a:r>
            <a:endParaRPr lang="zh-CN" altLang="zh-CN" sz="2000">
              <a:solidFill>
                <a:srgbClr val="000000"/>
              </a:solidFill>
              <a:latin typeface="微软雅黑" panose="020B0503020204020204" pitchFamily="34" charset="-122"/>
              <a:ea typeface="微软雅黑" panose="020B0503020204020204" pitchFamily="34" charset="-122"/>
            </a:endParaRPr>
          </a:p>
          <a:p>
            <a:pPr>
              <a:lnSpc>
                <a:spcPct val="150000"/>
              </a:lnSpc>
            </a:pPr>
            <a:r>
              <a:rPr lang="zh-CN" altLang="zh-CN" sz="2000">
                <a:solidFill>
                  <a:srgbClr val="000000"/>
                </a:solidFill>
                <a:latin typeface="微软雅黑" panose="020B0503020204020204" pitchFamily="34" charset="-122"/>
                <a:ea typeface="微软雅黑" panose="020B0503020204020204" pitchFamily="34" charset="-122"/>
              </a:rPr>
              <a:t></a:t>
            </a:r>
            <a:r>
              <a:rPr lang="en-US" altLang="zh-CN" sz="2000">
                <a:solidFill>
                  <a:srgbClr val="000000"/>
                </a:solidFill>
                <a:latin typeface="微软雅黑" panose="020B0503020204020204" pitchFamily="34" charset="-122"/>
                <a:ea typeface="微软雅黑" panose="020B0503020204020204" pitchFamily="34" charset="-122"/>
              </a:rPr>
              <a:t>   </a:t>
            </a:r>
            <a:r>
              <a:rPr lang="zh-CN" altLang="zh-CN" sz="2000">
                <a:solidFill>
                  <a:srgbClr val="000000"/>
                </a:solidFill>
                <a:latin typeface="微软雅黑" panose="020B0503020204020204" pitchFamily="34" charset="-122"/>
                <a:ea typeface="微软雅黑" panose="020B0503020204020204" pitchFamily="34" charset="-122"/>
              </a:rPr>
              <a:t>促进文化交流和传承。</a:t>
            </a:r>
            <a:r>
              <a:rPr lang="zh-CN" altLang="zh-CN" sz="2000">
                <a:solidFill>
                  <a:srgbClr val="000000"/>
                </a:solidFill>
                <a:latin typeface="微软雅黑" panose="020B0503020204020204" pitchFamily="34" charset="-122"/>
                <a:ea typeface="微软雅黑" panose="020B0503020204020204" pitchFamily="34" charset="-122"/>
                <a:sym typeface="Century Gothic" panose="020B0502020202020204" pitchFamily="34" charset="0"/>
              </a:rPr>
              <a:t>对本院独有的成果进行收集和整理，形成属于本院的原生资源库，有助于本院知识和文化的交流、创新与传承。</a:t>
            </a:r>
            <a:endParaRPr lang="zh-CN" altLang="zh-CN" sz="2000">
              <a:solidFill>
                <a:srgbClr val="000000"/>
              </a:solidFill>
              <a:latin typeface="微软雅黑" panose="020B0503020204020204" pitchFamily="34" charset="-122"/>
              <a:ea typeface="微软雅黑" panose="020B0503020204020204" pitchFamily="34" charset="-122"/>
            </a:endParaRPr>
          </a:p>
        </p:txBody>
      </p:sp>
      <p:sp>
        <p:nvSpPr>
          <p:cNvPr id="7" name="十字星 6"/>
          <p:cNvSpPr/>
          <p:nvPr/>
        </p:nvSpPr>
        <p:spPr>
          <a:xfrm>
            <a:off x="550935" y="1992463"/>
            <a:ext cx="287374" cy="35953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十字星 8"/>
          <p:cNvSpPr/>
          <p:nvPr/>
        </p:nvSpPr>
        <p:spPr>
          <a:xfrm>
            <a:off x="550935" y="2854069"/>
            <a:ext cx="287374" cy="35953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十字星 9"/>
          <p:cNvSpPr/>
          <p:nvPr/>
        </p:nvSpPr>
        <p:spPr>
          <a:xfrm>
            <a:off x="550935" y="3788531"/>
            <a:ext cx="287374" cy="35953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十字星 10"/>
          <p:cNvSpPr/>
          <p:nvPr/>
        </p:nvSpPr>
        <p:spPr>
          <a:xfrm>
            <a:off x="550935" y="5153796"/>
            <a:ext cx="287374" cy="35794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3" name="直接连接符 12"/>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淘宝网chenying0907出品 4"/>
          <p:cNvSpPr txBox="1"/>
          <p:nvPr/>
        </p:nvSpPr>
        <p:spPr>
          <a:xfrm>
            <a:off x="2168165" y="264321"/>
            <a:ext cx="8641673"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教学科研成果库</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3964"/>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2783251" y="627198"/>
            <a:ext cx="6696947" cy="5524412"/>
            <a:chOff x="1020" y="1276"/>
            <a:chExt cx="3742" cy="2727"/>
          </a:xfrm>
        </p:grpSpPr>
        <p:sp>
          <p:nvSpPr>
            <p:cNvPr id="4" name="Oval 3"/>
            <p:cNvSpPr>
              <a:spLocks noChangeArrowheads="1"/>
            </p:cNvSpPr>
            <p:nvPr/>
          </p:nvSpPr>
          <p:spPr bwMode="auto">
            <a:xfrm>
              <a:off x="1020" y="2256"/>
              <a:ext cx="884" cy="523"/>
            </a:xfrm>
            <a:prstGeom prst="ellipse">
              <a:avLst/>
            </a:prstGeom>
            <a:gradFill rotWithShape="1">
              <a:gsLst>
                <a:gs pos="0">
                  <a:sysClr val="windowText" lastClr="000000">
                    <a:alpha val="75000"/>
                  </a:sysClr>
                </a:gs>
                <a:gs pos="100000">
                  <a:sysClr val="window" lastClr="FFFFFF">
                    <a:alpha val="0"/>
                  </a:sys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5" name="Oval 4"/>
            <p:cNvSpPr>
              <a:spLocks noChangeArrowheads="1"/>
            </p:cNvSpPr>
            <p:nvPr/>
          </p:nvSpPr>
          <p:spPr bwMode="auto">
            <a:xfrm>
              <a:off x="2449" y="2232"/>
              <a:ext cx="884" cy="523"/>
            </a:xfrm>
            <a:prstGeom prst="ellipse">
              <a:avLst/>
            </a:prstGeom>
            <a:gradFill rotWithShape="1">
              <a:gsLst>
                <a:gs pos="0">
                  <a:sysClr val="windowText" lastClr="000000">
                    <a:alpha val="75000"/>
                  </a:sysClr>
                </a:gs>
                <a:gs pos="100000">
                  <a:sysClr val="window" lastClr="FFFFFF">
                    <a:alpha val="0"/>
                  </a:sys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6" name="Oval 5"/>
            <p:cNvSpPr>
              <a:spLocks noChangeArrowheads="1"/>
            </p:cNvSpPr>
            <p:nvPr/>
          </p:nvSpPr>
          <p:spPr bwMode="auto">
            <a:xfrm>
              <a:off x="3266" y="3345"/>
              <a:ext cx="1112" cy="658"/>
            </a:xfrm>
            <a:prstGeom prst="ellipse">
              <a:avLst/>
            </a:prstGeom>
            <a:gradFill rotWithShape="1">
              <a:gsLst>
                <a:gs pos="0">
                  <a:sysClr val="windowText" lastClr="000000">
                    <a:alpha val="75000"/>
                  </a:sysClr>
                </a:gs>
                <a:gs pos="100000">
                  <a:sysClr val="window" lastClr="FFFFFF">
                    <a:alpha val="0"/>
                  </a:sys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7" name="Oval 6"/>
            <p:cNvSpPr>
              <a:spLocks noChangeArrowheads="1"/>
            </p:cNvSpPr>
            <p:nvPr/>
          </p:nvSpPr>
          <p:spPr bwMode="auto">
            <a:xfrm>
              <a:off x="3878" y="2256"/>
              <a:ext cx="884" cy="523"/>
            </a:xfrm>
            <a:prstGeom prst="ellipse">
              <a:avLst/>
            </a:prstGeom>
            <a:gradFill rotWithShape="1">
              <a:gsLst>
                <a:gs pos="0">
                  <a:sysClr val="windowText" lastClr="000000">
                    <a:alpha val="75000"/>
                  </a:sysClr>
                </a:gs>
                <a:gs pos="100000">
                  <a:sysClr val="window" lastClr="FFFFFF">
                    <a:alpha val="0"/>
                  </a:sys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8" name="Oval 7"/>
            <p:cNvSpPr>
              <a:spLocks noChangeArrowheads="1"/>
            </p:cNvSpPr>
            <p:nvPr/>
          </p:nvSpPr>
          <p:spPr bwMode="auto">
            <a:xfrm>
              <a:off x="1406" y="3322"/>
              <a:ext cx="1112" cy="658"/>
            </a:xfrm>
            <a:prstGeom prst="ellipse">
              <a:avLst/>
            </a:prstGeom>
            <a:gradFill rotWithShape="1">
              <a:gsLst>
                <a:gs pos="0">
                  <a:sysClr val="windowText" lastClr="000000">
                    <a:alpha val="75000"/>
                  </a:sysClr>
                </a:gs>
                <a:gs pos="100000">
                  <a:sysClr val="window" lastClr="FFFFFF">
                    <a:alpha val="0"/>
                  </a:sys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9" name="Oval 8"/>
            <p:cNvSpPr>
              <a:spLocks noChangeArrowheads="1"/>
            </p:cNvSpPr>
            <p:nvPr/>
          </p:nvSpPr>
          <p:spPr bwMode="auto">
            <a:xfrm>
              <a:off x="2767" y="1871"/>
              <a:ext cx="227" cy="227"/>
            </a:xfrm>
            <a:prstGeom prst="ellipse">
              <a:avLst/>
            </a:prstGeom>
            <a:gradFill rotWithShape="1">
              <a:gsLst>
                <a:gs pos="0">
                  <a:sysClr val="window" lastClr="FFFFFF"/>
                </a:gs>
                <a:gs pos="100000">
                  <a:srgbClr val="67ABF5">
                    <a:alpha val="0"/>
                  </a:srgb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11" name="Line 10"/>
            <p:cNvSpPr>
              <a:spLocks noChangeShapeType="1"/>
            </p:cNvSpPr>
            <p:nvPr/>
          </p:nvSpPr>
          <p:spPr bwMode="auto">
            <a:xfrm flipV="1">
              <a:off x="1973" y="2529"/>
              <a:ext cx="658" cy="793"/>
            </a:xfrm>
            <a:prstGeom prst="line">
              <a:avLst/>
            </a:prstGeom>
            <a:noFill/>
            <a:ln w="31750" cap="rnd">
              <a:solidFill>
                <a:srgbClr val="808080"/>
              </a:solidFill>
              <a:prstDash val="sysDot"/>
              <a:round/>
              <a:tailEnd type="triangle" w="med" len="med"/>
            </a:ln>
          </p:spPr>
          <p:txBody>
            <a:bodyP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12" name="Line 11"/>
            <p:cNvSpPr>
              <a:spLocks noChangeShapeType="1"/>
            </p:cNvSpPr>
            <p:nvPr/>
          </p:nvSpPr>
          <p:spPr bwMode="auto">
            <a:xfrm>
              <a:off x="3175" y="2529"/>
              <a:ext cx="657" cy="772"/>
            </a:xfrm>
            <a:prstGeom prst="line">
              <a:avLst/>
            </a:prstGeom>
            <a:noFill/>
            <a:ln w="31750" cap="rnd">
              <a:solidFill>
                <a:srgbClr val="808080"/>
              </a:solidFill>
              <a:prstDash val="sysDot"/>
              <a:round/>
              <a:headEnd type="triangle" w="med" len="med"/>
            </a:ln>
          </p:spPr>
          <p:txBody>
            <a:bodyP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13" name="Line 12"/>
            <p:cNvSpPr>
              <a:spLocks noChangeShapeType="1"/>
            </p:cNvSpPr>
            <p:nvPr/>
          </p:nvSpPr>
          <p:spPr bwMode="auto">
            <a:xfrm flipH="1">
              <a:off x="3311" y="2211"/>
              <a:ext cx="1043" cy="0"/>
            </a:xfrm>
            <a:prstGeom prst="line">
              <a:avLst/>
            </a:prstGeom>
            <a:noFill/>
            <a:ln w="31750" cap="rnd">
              <a:solidFill>
                <a:srgbClr val="808080"/>
              </a:solidFill>
              <a:prstDash val="sysDot"/>
              <a:round/>
              <a:tailEnd type="triangle" w="med" len="med"/>
            </a:ln>
          </p:spPr>
          <p:txBody>
            <a:bodyP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14" name="Line 13"/>
            <p:cNvSpPr>
              <a:spLocks noChangeShapeType="1"/>
            </p:cNvSpPr>
            <p:nvPr/>
          </p:nvSpPr>
          <p:spPr bwMode="auto">
            <a:xfrm>
              <a:off x="1474" y="2211"/>
              <a:ext cx="998" cy="0"/>
            </a:xfrm>
            <a:prstGeom prst="line">
              <a:avLst/>
            </a:prstGeom>
            <a:noFill/>
            <a:ln w="31750" cap="rnd">
              <a:solidFill>
                <a:srgbClr val="808080"/>
              </a:solidFill>
              <a:prstDash val="sysDot"/>
              <a:round/>
              <a:tailEnd type="triangle" w="med" len="med"/>
            </a:ln>
          </p:spPr>
          <p:txBody>
            <a:bodyP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grpSp>
          <p:nvGrpSpPr>
            <p:cNvPr id="3" name="Group 16"/>
            <p:cNvGrpSpPr/>
            <p:nvPr/>
          </p:nvGrpSpPr>
          <p:grpSpPr bwMode="auto">
            <a:xfrm>
              <a:off x="1111" y="1848"/>
              <a:ext cx="726" cy="726"/>
              <a:chOff x="2335" y="1139"/>
              <a:chExt cx="1089" cy="1089"/>
            </a:xfrm>
          </p:grpSpPr>
          <p:sp>
            <p:nvSpPr>
              <p:cNvPr id="42" name="Oval 17"/>
              <p:cNvSpPr>
                <a:spLocks noChangeArrowheads="1"/>
              </p:cNvSpPr>
              <p:nvPr/>
            </p:nvSpPr>
            <p:spPr bwMode="auto">
              <a:xfrm>
                <a:off x="2338" y="1139"/>
                <a:ext cx="1089" cy="1099"/>
              </a:xfrm>
              <a:prstGeom prst="ellipse">
                <a:avLst/>
              </a:prstGeom>
              <a:gradFill rotWithShape="1">
                <a:gsLst>
                  <a:gs pos="0">
                    <a:srgbClr val="DDDDDD"/>
                  </a:gs>
                  <a:gs pos="100000">
                    <a:srgbClr val="5F5F5F"/>
                  </a:gs>
                </a:gsLst>
                <a:lin ang="2700000" scaled="1"/>
              </a:gradFill>
              <a:ln w="9525" algn="ctr">
                <a:noFill/>
                <a:round/>
              </a:ln>
            </p:spPr>
            <p:txBody>
              <a:bodyPr wrap="none" anchor="ctr"/>
              <a:lstStyle/>
              <a:p>
                <a:pPr algn="ctr" defTabSz="1219835" fontAlgn="auto">
                  <a:spcBef>
                    <a:spcPts val="0"/>
                  </a:spcBef>
                  <a:spcAft>
                    <a:spcPts val="0"/>
                  </a:spcAft>
                  <a:defRPr/>
                </a:pPr>
                <a:endParaRPr lang="zh-CN" altLang="en-US" sz="2000" b="1" kern="0" dirty="0">
                  <a:solidFill>
                    <a:schemeClr val="bg1"/>
                  </a:solidFill>
                  <a:latin typeface="Verdana" panose="020B0604030504040204"/>
                  <a:ea typeface="微软雅黑" panose="020B0503020204020204" pitchFamily="34" charset="-122"/>
                </a:endParaRPr>
              </a:p>
            </p:txBody>
          </p:sp>
          <p:sp>
            <p:nvSpPr>
              <p:cNvPr id="43" name="Freeform 18"/>
              <p:cNvSpPr/>
              <p:nvPr/>
            </p:nvSpPr>
            <p:spPr bwMode="auto">
              <a:xfrm>
                <a:off x="2430" y="1170"/>
                <a:ext cx="908" cy="29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ln>
              <a:effectLst/>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44" name="Oval 19"/>
              <p:cNvSpPr>
                <a:spLocks noChangeArrowheads="1"/>
              </p:cNvSpPr>
              <p:nvPr/>
            </p:nvSpPr>
            <p:spPr bwMode="auto">
              <a:xfrm>
                <a:off x="2563" y="1183"/>
                <a:ext cx="234" cy="205"/>
              </a:xfrm>
              <a:prstGeom prst="ellipse">
                <a:avLst/>
              </a:prstGeom>
              <a:gradFill rotWithShape="1">
                <a:gsLst>
                  <a:gs pos="0">
                    <a:sysClr val="window" lastClr="FFFFFF"/>
                  </a:gs>
                  <a:gs pos="100000">
                    <a:srgbClr val="67ABF5">
                      <a:alpha val="0"/>
                    </a:srgb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grpSp>
        <p:grpSp>
          <p:nvGrpSpPr>
            <p:cNvPr id="10" name="Group 20"/>
            <p:cNvGrpSpPr/>
            <p:nvPr/>
          </p:nvGrpSpPr>
          <p:grpSpPr bwMode="auto">
            <a:xfrm>
              <a:off x="2549" y="1880"/>
              <a:ext cx="694" cy="693"/>
              <a:chOff x="3152" y="2455"/>
              <a:chExt cx="1089" cy="1088"/>
            </a:xfrm>
          </p:grpSpPr>
          <p:sp>
            <p:nvSpPr>
              <p:cNvPr id="39" name="Oval 21"/>
              <p:cNvSpPr>
                <a:spLocks noChangeArrowheads="1"/>
              </p:cNvSpPr>
              <p:nvPr/>
            </p:nvSpPr>
            <p:spPr bwMode="auto">
              <a:xfrm>
                <a:off x="3150" y="2458"/>
                <a:ext cx="1091" cy="1083"/>
              </a:xfrm>
              <a:prstGeom prst="ellipse">
                <a:avLst/>
              </a:prstGeom>
              <a:solidFill>
                <a:schemeClr val="accent1"/>
              </a:solidFill>
              <a:ln w="9525" algn="ctr">
                <a:noFill/>
                <a:round/>
              </a:ln>
            </p:spPr>
            <p:txBody>
              <a:bodyPr wrap="none" anchor="ctr"/>
              <a:lstStyle/>
              <a:p>
                <a:pPr algn="ctr" defTabSz="1219835" fontAlgn="auto">
                  <a:spcBef>
                    <a:spcPts val="0"/>
                  </a:spcBef>
                  <a:spcAft>
                    <a:spcPts val="0"/>
                  </a:spcAft>
                  <a:defRPr/>
                </a:pPr>
                <a:r>
                  <a:rPr lang="zh-CN" altLang="en-US" sz="2000" b="1" kern="0" dirty="0">
                    <a:solidFill>
                      <a:prstClr val="white"/>
                    </a:solidFill>
                    <a:latin typeface="Verdana" panose="020B0604030504040204"/>
                    <a:ea typeface="微软雅黑" panose="020B0503020204020204" pitchFamily="34" charset="-122"/>
                  </a:rPr>
                  <a:t>主要功能</a:t>
                </a:r>
                <a:endParaRPr lang="en-US" altLang="zh-CN" sz="2000" b="1" kern="0" dirty="0">
                  <a:solidFill>
                    <a:prstClr val="white"/>
                  </a:solidFill>
                  <a:latin typeface="Verdana" panose="020B0604030504040204"/>
                  <a:ea typeface="微软雅黑" panose="020B0503020204020204" pitchFamily="34" charset="-122"/>
                </a:endParaRPr>
              </a:p>
            </p:txBody>
          </p:sp>
          <p:sp>
            <p:nvSpPr>
              <p:cNvPr id="40" name="Freeform 22"/>
              <p:cNvSpPr/>
              <p:nvPr/>
            </p:nvSpPr>
            <p:spPr bwMode="auto">
              <a:xfrm>
                <a:off x="3242" y="2480"/>
                <a:ext cx="912"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ln>
              <a:effectLst/>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41" name="Oval 23"/>
              <p:cNvSpPr>
                <a:spLocks noChangeArrowheads="1"/>
              </p:cNvSpPr>
              <p:nvPr/>
            </p:nvSpPr>
            <p:spPr bwMode="auto">
              <a:xfrm>
                <a:off x="3381" y="2545"/>
                <a:ext cx="227" cy="206"/>
              </a:xfrm>
              <a:prstGeom prst="ellipse">
                <a:avLst/>
              </a:prstGeom>
              <a:gradFill rotWithShape="1">
                <a:gsLst>
                  <a:gs pos="0">
                    <a:sysClr val="window" lastClr="FFFFFF"/>
                  </a:gs>
                  <a:gs pos="100000">
                    <a:srgbClr val="67ABF5">
                      <a:alpha val="0"/>
                    </a:srgb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grpSp>
        <p:grpSp>
          <p:nvGrpSpPr>
            <p:cNvPr id="15" name="Group 24"/>
            <p:cNvGrpSpPr/>
            <p:nvPr/>
          </p:nvGrpSpPr>
          <p:grpSpPr bwMode="auto">
            <a:xfrm>
              <a:off x="3949" y="1848"/>
              <a:ext cx="726" cy="726"/>
              <a:chOff x="2335" y="1139"/>
              <a:chExt cx="1089" cy="1089"/>
            </a:xfrm>
          </p:grpSpPr>
          <p:sp>
            <p:nvSpPr>
              <p:cNvPr id="36" name="Oval 25"/>
              <p:cNvSpPr>
                <a:spLocks noChangeArrowheads="1"/>
              </p:cNvSpPr>
              <p:nvPr/>
            </p:nvSpPr>
            <p:spPr bwMode="auto">
              <a:xfrm>
                <a:off x="2338" y="1139"/>
                <a:ext cx="1089" cy="1099"/>
              </a:xfrm>
              <a:prstGeom prst="ellipse">
                <a:avLst/>
              </a:prstGeom>
              <a:gradFill rotWithShape="1">
                <a:gsLst>
                  <a:gs pos="0">
                    <a:srgbClr val="DDDDDD"/>
                  </a:gs>
                  <a:gs pos="100000">
                    <a:srgbClr val="5F5F5F"/>
                  </a:gs>
                </a:gsLst>
                <a:lin ang="2700000" scaled="1"/>
              </a:gradFill>
              <a:ln w="9525" algn="ctr">
                <a:noFill/>
                <a:round/>
              </a:ln>
            </p:spPr>
            <p:txBody>
              <a:bodyPr wrap="none" anchor="ctr"/>
              <a:lstStyle/>
              <a:p>
                <a:pPr algn="ctr" defTabSz="1219835" fontAlgn="auto">
                  <a:spcBef>
                    <a:spcPts val="0"/>
                  </a:spcBef>
                  <a:spcAft>
                    <a:spcPts val="0"/>
                  </a:spcAft>
                  <a:defRPr/>
                </a:pPr>
                <a:endParaRPr lang="zh-CN" altLang="en-US" sz="2000" b="1" kern="0" dirty="0">
                  <a:solidFill>
                    <a:schemeClr val="bg1"/>
                  </a:solidFill>
                  <a:latin typeface="Verdana" panose="020B0604030504040204"/>
                  <a:ea typeface="微软雅黑" panose="020B0503020204020204" pitchFamily="34" charset="-122"/>
                </a:endParaRPr>
              </a:p>
            </p:txBody>
          </p:sp>
          <p:sp>
            <p:nvSpPr>
              <p:cNvPr id="37" name="Freeform 26"/>
              <p:cNvSpPr/>
              <p:nvPr/>
            </p:nvSpPr>
            <p:spPr bwMode="auto">
              <a:xfrm>
                <a:off x="2426" y="1170"/>
                <a:ext cx="908" cy="29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ln>
              <a:effectLst/>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38" name="Oval 27"/>
              <p:cNvSpPr>
                <a:spLocks noChangeArrowheads="1"/>
              </p:cNvSpPr>
              <p:nvPr/>
            </p:nvSpPr>
            <p:spPr bwMode="auto">
              <a:xfrm>
                <a:off x="2563" y="1183"/>
                <a:ext cx="234" cy="205"/>
              </a:xfrm>
              <a:prstGeom prst="ellipse">
                <a:avLst/>
              </a:prstGeom>
              <a:gradFill rotWithShape="1">
                <a:gsLst>
                  <a:gs pos="0">
                    <a:sysClr val="window" lastClr="FFFFFF"/>
                  </a:gs>
                  <a:gs pos="100000">
                    <a:srgbClr val="67ABF5">
                      <a:alpha val="0"/>
                    </a:srgb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grpSp>
        <p:grpSp>
          <p:nvGrpSpPr>
            <p:cNvPr id="16" name="Group 28"/>
            <p:cNvGrpSpPr/>
            <p:nvPr/>
          </p:nvGrpSpPr>
          <p:grpSpPr bwMode="auto">
            <a:xfrm>
              <a:off x="1519" y="2847"/>
              <a:ext cx="906" cy="906"/>
              <a:chOff x="2335" y="1139"/>
              <a:chExt cx="1089" cy="1089"/>
            </a:xfrm>
          </p:grpSpPr>
          <p:sp>
            <p:nvSpPr>
              <p:cNvPr id="33" name="Oval 29"/>
              <p:cNvSpPr>
                <a:spLocks noChangeArrowheads="1"/>
              </p:cNvSpPr>
              <p:nvPr/>
            </p:nvSpPr>
            <p:spPr bwMode="auto">
              <a:xfrm>
                <a:off x="2326" y="1139"/>
                <a:ext cx="1098" cy="1089"/>
              </a:xfrm>
              <a:prstGeom prst="ellipse">
                <a:avLst/>
              </a:prstGeom>
              <a:gradFill rotWithShape="1">
                <a:gsLst>
                  <a:gs pos="0">
                    <a:srgbClr val="DDDDDD"/>
                  </a:gs>
                  <a:gs pos="100000">
                    <a:srgbClr val="5F5F5F"/>
                  </a:gs>
                </a:gsLst>
                <a:lin ang="2700000" scaled="1"/>
              </a:gradFill>
              <a:ln w="9525" algn="ctr">
                <a:noFill/>
                <a:round/>
              </a:ln>
            </p:spPr>
            <p:txBody>
              <a:bodyPr wrap="none" anchor="ctr"/>
              <a:lstStyle/>
              <a:p>
                <a:pPr algn="ctr" defTabSz="1219835" fontAlgn="auto">
                  <a:spcBef>
                    <a:spcPts val="0"/>
                  </a:spcBef>
                  <a:spcAft>
                    <a:spcPts val="0"/>
                  </a:spcAft>
                  <a:defRPr/>
                </a:pPr>
                <a:endParaRPr lang="zh-CN" altLang="en-US" sz="2000" b="1" kern="0" dirty="0">
                  <a:solidFill>
                    <a:schemeClr val="bg1"/>
                  </a:solidFill>
                  <a:latin typeface="Verdana" panose="020B0604030504040204"/>
                  <a:ea typeface="微软雅黑" panose="020B0503020204020204" pitchFamily="34" charset="-122"/>
                </a:endParaRPr>
              </a:p>
            </p:txBody>
          </p:sp>
          <p:sp>
            <p:nvSpPr>
              <p:cNvPr id="34" name="Freeform 30"/>
              <p:cNvSpPr/>
              <p:nvPr/>
            </p:nvSpPr>
            <p:spPr bwMode="auto">
              <a:xfrm>
                <a:off x="2424" y="1169"/>
                <a:ext cx="911"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ln>
              <a:effectLst/>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35" name="Oval 31"/>
              <p:cNvSpPr>
                <a:spLocks noChangeArrowheads="1"/>
              </p:cNvSpPr>
              <p:nvPr/>
            </p:nvSpPr>
            <p:spPr bwMode="auto">
              <a:xfrm>
                <a:off x="2562" y="1184"/>
                <a:ext cx="228" cy="206"/>
              </a:xfrm>
              <a:prstGeom prst="ellipse">
                <a:avLst/>
              </a:prstGeom>
              <a:gradFill rotWithShape="1">
                <a:gsLst>
                  <a:gs pos="0">
                    <a:sysClr val="window" lastClr="FFFFFF"/>
                  </a:gs>
                  <a:gs pos="100000">
                    <a:srgbClr val="67ABF5">
                      <a:alpha val="0"/>
                    </a:srgb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grpSp>
        <p:grpSp>
          <p:nvGrpSpPr>
            <p:cNvPr id="17" name="Group 32"/>
            <p:cNvGrpSpPr/>
            <p:nvPr/>
          </p:nvGrpSpPr>
          <p:grpSpPr bwMode="auto">
            <a:xfrm>
              <a:off x="3379" y="2846"/>
              <a:ext cx="906" cy="905"/>
              <a:chOff x="2335" y="1139"/>
              <a:chExt cx="1089" cy="1089"/>
            </a:xfrm>
          </p:grpSpPr>
          <p:sp>
            <p:nvSpPr>
              <p:cNvPr id="30" name="Oval 33"/>
              <p:cNvSpPr>
                <a:spLocks noChangeArrowheads="1"/>
              </p:cNvSpPr>
              <p:nvPr/>
            </p:nvSpPr>
            <p:spPr bwMode="auto">
              <a:xfrm>
                <a:off x="2335" y="1139"/>
                <a:ext cx="1089" cy="1089"/>
              </a:xfrm>
              <a:prstGeom prst="ellipse">
                <a:avLst/>
              </a:prstGeom>
              <a:gradFill rotWithShape="1">
                <a:gsLst>
                  <a:gs pos="0">
                    <a:srgbClr val="DDDDDD"/>
                  </a:gs>
                  <a:gs pos="100000">
                    <a:srgbClr val="5F5F5F"/>
                  </a:gs>
                </a:gsLst>
                <a:lin ang="2700000" scaled="1"/>
              </a:gradFill>
              <a:ln w="9525" algn="ctr">
                <a:noFill/>
                <a:round/>
              </a:ln>
            </p:spPr>
            <p:txBody>
              <a:bodyPr wrap="none" anchor="ctr"/>
              <a:lstStyle/>
              <a:p>
                <a:pPr algn="ctr" defTabSz="1219835" fontAlgn="auto">
                  <a:spcBef>
                    <a:spcPts val="0"/>
                  </a:spcBef>
                  <a:spcAft>
                    <a:spcPts val="0"/>
                  </a:spcAft>
                  <a:defRPr/>
                </a:pPr>
                <a:endParaRPr lang="zh-CN" altLang="en-US" sz="2000" b="1" kern="0" dirty="0">
                  <a:solidFill>
                    <a:schemeClr val="bg1"/>
                  </a:solidFill>
                  <a:latin typeface="Verdana" panose="020B0604030504040204"/>
                  <a:ea typeface="微软雅黑" panose="020B0503020204020204" pitchFamily="34" charset="-122"/>
                </a:endParaRPr>
              </a:p>
            </p:txBody>
          </p:sp>
          <p:sp>
            <p:nvSpPr>
              <p:cNvPr id="31" name="Freeform 34"/>
              <p:cNvSpPr/>
              <p:nvPr/>
            </p:nvSpPr>
            <p:spPr bwMode="auto">
              <a:xfrm>
                <a:off x="2423" y="1169"/>
                <a:ext cx="910"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ln>
              <a:effectLst/>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32" name="Oval 35"/>
              <p:cNvSpPr>
                <a:spLocks noChangeArrowheads="1"/>
              </p:cNvSpPr>
              <p:nvPr/>
            </p:nvSpPr>
            <p:spPr bwMode="auto">
              <a:xfrm>
                <a:off x="2562" y="1184"/>
                <a:ext cx="228" cy="206"/>
              </a:xfrm>
              <a:prstGeom prst="ellipse">
                <a:avLst/>
              </a:prstGeom>
              <a:gradFill rotWithShape="1">
                <a:gsLst>
                  <a:gs pos="0">
                    <a:sysClr val="window" lastClr="FFFFFF"/>
                  </a:gs>
                  <a:gs pos="100000">
                    <a:srgbClr val="67ABF5">
                      <a:alpha val="0"/>
                    </a:srgb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grpSp>
        <p:sp>
          <p:nvSpPr>
            <p:cNvPr id="29" name="Oval 39"/>
            <p:cNvSpPr>
              <a:spLocks noChangeArrowheads="1"/>
            </p:cNvSpPr>
            <p:nvPr/>
          </p:nvSpPr>
          <p:spPr bwMode="auto">
            <a:xfrm>
              <a:off x="2149" y="1276"/>
              <a:ext cx="114" cy="104"/>
            </a:xfrm>
            <a:prstGeom prst="ellipse">
              <a:avLst/>
            </a:prstGeom>
            <a:gradFill rotWithShape="1">
              <a:gsLst>
                <a:gs pos="0">
                  <a:sysClr val="window" lastClr="FFFFFF"/>
                </a:gs>
                <a:gs pos="100000">
                  <a:srgbClr val="67ABF5">
                    <a:alpha val="0"/>
                  </a:srgb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sp>
          <p:nvSpPr>
            <p:cNvPr id="26" name="Oval 43"/>
            <p:cNvSpPr>
              <a:spLocks noChangeArrowheads="1"/>
            </p:cNvSpPr>
            <p:nvPr/>
          </p:nvSpPr>
          <p:spPr bwMode="auto">
            <a:xfrm>
              <a:off x="3312" y="1276"/>
              <a:ext cx="114" cy="104"/>
            </a:xfrm>
            <a:prstGeom prst="ellipse">
              <a:avLst/>
            </a:prstGeom>
            <a:gradFill rotWithShape="1">
              <a:gsLst>
                <a:gs pos="0">
                  <a:sysClr val="window" lastClr="FFFFFF"/>
                </a:gs>
                <a:gs pos="100000">
                  <a:srgbClr val="67ABF5">
                    <a:alpha val="0"/>
                  </a:srgbClr>
                </a:gs>
              </a:gsLst>
              <a:path path="shape">
                <a:fillToRect l="50000" t="50000" r="50000" b="50000"/>
              </a:path>
            </a:gradFill>
            <a:ln w="9525">
              <a:noFill/>
              <a:round/>
            </a:ln>
          </p:spPr>
          <p:txBody>
            <a:bodyPr wrap="none" anchor="ctr"/>
            <a:lstStyle/>
            <a:p>
              <a:pPr defTabSz="1219835" fontAlgn="auto">
                <a:spcBef>
                  <a:spcPts val="0"/>
                </a:spcBef>
                <a:spcAft>
                  <a:spcPts val="0"/>
                </a:spcAft>
                <a:defRPr/>
              </a:pPr>
              <a:endParaRPr lang="zh-CN" altLang="en-US" kern="0">
                <a:solidFill>
                  <a:prstClr val="black"/>
                </a:solidFill>
                <a:latin typeface="Verdana" panose="020B0604030504040204"/>
                <a:ea typeface="微软雅黑" panose="020B0503020204020204" pitchFamily="34" charset="-122"/>
              </a:endParaRPr>
            </a:p>
          </p:txBody>
        </p:sp>
      </p:grpSp>
      <p:sp>
        <p:nvSpPr>
          <p:cNvPr id="55" name="矩形 54"/>
          <p:cNvSpPr/>
          <p:nvPr/>
        </p:nvSpPr>
        <p:spPr>
          <a:xfrm>
            <a:off x="3143660" y="2063736"/>
            <a:ext cx="1152675" cy="644620"/>
          </a:xfrm>
          <a:prstGeom prst="rect">
            <a:avLst/>
          </a:prstGeom>
        </p:spPr>
        <p:txBody>
          <a:bodyPr>
            <a:spAutoFit/>
          </a:bodyPr>
          <a:lstStyle/>
          <a:p>
            <a:pP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成果多 维度展示</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0420" name="图片 13"/>
          <p:cNvPicPr>
            <a:picLocks noChangeAspect="1"/>
          </p:cNvPicPr>
          <p:nvPr/>
        </p:nvPicPr>
        <p:blipFill>
          <a:blip r:embed="rId1"/>
          <a:srcRect/>
          <a:stretch>
            <a:fillRect/>
          </a:stretch>
        </p:blipFill>
        <p:spPr bwMode="auto">
          <a:xfrm>
            <a:off x="0" y="913873"/>
            <a:ext cx="2927731" cy="2385254"/>
          </a:xfrm>
          <a:prstGeom prst="rect">
            <a:avLst/>
          </a:prstGeom>
          <a:noFill/>
          <a:ln w="9525">
            <a:noFill/>
            <a:miter lim="800000"/>
            <a:headEnd/>
            <a:tailEnd/>
          </a:ln>
        </p:spPr>
      </p:pic>
      <p:sp>
        <p:nvSpPr>
          <p:cNvPr id="60" name="矩形 59"/>
          <p:cNvSpPr/>
          <p:nvPr/>
        </p:nvSpPr>
        <p:spPr>
          <a:xfrm>
            <a:off x="8113181" y="2279138"/>
            <a:ext cx="1151088" cy="369033"/>
          </a:xfrm>
          <a:prstGeom prst="rect">
            <a:avLst/>
          </a:prstGeom>
        </p:spPr>
        <p:txBody>
          <a:bodyPr>
            <a:spAutoFit/>
          </a:bodyPr>
          <a:lstStyle/>
          <a:p>
            <a:pPr>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统一检索</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8" name="组合 60"/>
          <p:cNvGrpSpPr/>
          <p:nvPr/>
        </p:nvGrpSpPr>
        <p:grpSpPr bwMode="auto">
          <a:xfrm>
            <a:off x="9337304" y="913873"/>
            <a:ext cx="2854697" cy="2370999"/>
            <a:chOff x="0" y="1988840"/>
            <a:chExt cx="9144000" cy="4164789"/>
          </a:xfrm>
        </p:grpSpPr>
        <p:sp>
          <p:nvSpPr>
            <p:cNvPr id="62" name="图文框 61"/>
            <p:cNvSpPr/>
            <p:nvPr/>
          </p:nvSpPr>
          <p:spPr>
            <a:xfrm flipH="1">
              <a:off x="6804601" y="1988840"/>
              <a:ext cx="645876" cy="358889"/>
            </a:xfrm>
            <a:prstGeom prst="frame">
              <a:avLst>
                <a:gd name="adj1" fmla="val 587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cxnSp>
          <p:nvCxnSpPr>
            <p:cNvPr id="63" name="直接箭头连接符 62"/>
            <p:cNvCxnSpPr>
              <a:stCxn id="62" idx="2"/>
            </p:cNvCxnSpPr>
            <p:nvPr/>
          </p:nvCxnSpPr>
          <p:spPr>
            <a:xfrm flipH="1">
              <a:off x="6585916" y="2347729"/>
              <a:ext cx="544166" cy="7928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4" name="Picture 3"/>
            <p:cNvPicPr>
              <a:picLocks noChangeAspect="1" noChangeArrowheads="1"/>
            </p:cNvPicPr>
            <p:nvPr/>
          </p:nvPicPr>
          <p:blipFill>
            <a:blip r:embed="rId2"/>
            <a:srcRect/>
            <a:stretch>
              <a:fillRect/>
            </a:stretch>
          </p:blipFill>
          <p:spPr bwMode="auto">
            <a:xfrm>
              <a:off x="0" y="3140626"/>
              <a:ext cx="9144000" cy="3013003"/>
            </a:xfrm>
            <a:prstGeom prst="rect">
              <a:avLst/>
            </a:prstGeom>
            <a:ln>
              <a:noFill/>
            </a:ln>
            <a:effectLst>
              <a:outerShdw blurRad="292100" dist="139700" dir="2700000" algn="tl" rotWithShape="0">
                <a:srgbClr val="333333">
                  <a:alpha val="65000"/>
                </a:srgbClr>
              </a:outerShdw>
            </a:effectLst>
          </p:spPr>
        </p:pic>
      </p:grpSp>
      <p:sp>
        <p:nvSpPr>
          <p:cNvPr id="65" name="矩形 64"/>
          <p:cNvSpPr/>
          <p:nvPr/>
        </p:nvSpPr>
        <p:spPr>
          <a:xfrm>
            <a:off x="3719997" y="4506007"/>
            <a:ext cx="1511497" cy="369332"/>
          </a:xfrm>
          <a:prstGeom prst="rect">
            <a:avLst/>
          </a:prstGeom>
        </p:spPr>
        <p:txBody>
          <a:bodyPr>
            <a:spAutoFit/>
          </a:bodyPr>
          <a:lstStyle/>
          <a:p>
            <a:pPr>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学者主页</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6" name="图片 65" descr="火狐截图_2018-03-15T08-54-14.410Z"/>
          <p:cNvPicPr>
            <a:picLocks noChangeAspect="1"/>
          </p:cNvPicPr>
          <p:nvPr/>
        </p:nvPicPr>
        <p:blipFill>
          <a:blip r:embed="rId3"/>
          <a:stretch>
            <a:fillRect/>
          </a:stretch>
        </p:blipFill>
        <p:spPr>
          <a:xfrm>
            <a:off x="0" y="4075205"/>
            <a:ext cx="3626322" cy="2782795"/>
          </a:xfrm>
          <a:prstGeom prst="rect">
            <a:avLst/>
          </a:prstGeom>
          <a:ln>
            <a:noFill/>
          </a:ln>
          <a:effectLst>
            <a:outerShdw blurRad="292100" dist="139700" dir="2700000" algn="tl" rotWithShape="0">
              <a:srgbClr val="333333">
                <a:alpha val="65000"/>
              </a:srgbClr>
            </a:outerShdw>
          </a:effectLst>
        </p:spPr>
      </p:pic>
      <p:sp>
        <p:nvSpPr>
          <p:cNvPr id="67" name="矩形 66"/>
          <p:cNvSpPr/>
          <p:nvPr/>
        </p:nvSpPr>
        <p:spPr>
          <a:xfrm>
            <a:off x="7104988" y="4506007"/>
            <a:ext cx="1107996" cy="369332"/>
          </a:xfrm>
          <a:prstGeom prst="rect">
            <a:avLst/>
          </a:prstGeom>
        </p:spPr>
        <p:txBody>
          <a:bodyPr wrap="none">
            <a:spAutoFit/>
          </a:bodyPr>
          <a:lstStyle/>
          <a:p>
            <a:pPr>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系部主页</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8" name="图片 67" descr="火狐截图_2018-03-15T08-57-49.203Z"/>
          <p:cNvPicPr>
            <a:picLocks noChangeAspect="1"/>
          </p:cNvPicPr>
          <p:nvPr/>
        </p:nvPicPr>
        <p:blipFill>
          <a:blip r:embed="rId4"/>
          <a:stretch>
            <a:fillRect/>
          </a:stretch>
        </p:blipFill>
        <p:spPr>
          <a:xfrm>
            <a:off x="8687931" y="4003932"/>
            <a:ext cx="3504069" cy="2854068"/>
          </a:xfrm>
          <a:prstGeom prst="rect">
            <a:avLst/>
          </a:prstGeom>
          <a:ln>
            <a:noFill/>
          </a:ln>
          <a:effectLst>
            <a:outerShdw blurRad="292100" dist="139700" dir="2700000" algn="tl" rotWithShape="0">
              <a:srgbClr val="333333">
                <a:alpha val="65000"/>
              </a:srgbClr>
            </a:outerShdw>
          </a:effectLst>
        </p:spPr>
      </p:pic>
      <p:pic>
        <p:nvPicPr>
          <p:cNvPr id="47" name="图片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48" name="直接连接符 47"/>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淘宝网chenying0907出品 4"/>
          <p:cNvSpPr txBox="1"/>
          <p:nvPr/>
        </p:nvSpPr>
        <p:spPr>
          <a:xfrm>
            <a:off x="2168165" y="264321"/>
            <a:ext cx="8641673"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教学科研成果库</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ransition spd="slow" advTm="99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1584"/>
            <a:ext cx="184731" cy="369332"/>
          </a:xfrm>
          <a:prstGeom prst="rect">
            <a:avLst/>
          </a:prstGeom>
          <a:noFill/>
          <a:ln w="9525">
            <a:noFill/>
            <a:miter lim="800000"/>
          </a:ln>
        </p:spPr>
        <p:txBody>
          <a:bodyPr wrap="none" anchor="ctr">
            <a:spAutoFit/>
          </a:bodyPr>
          <a:lstStyle/>
          <a:p>
            <a:endParaRPr lang="zh-CN" altLang="en-US"/>
          </a:p>
        </p:txBody>
      </p:sp>
      <p:sp>
        <p:nvSpPr>
          <p:cNvPr id="11" name="矩形 10"/>
          <p:cNvSpPr/>
          <p:nvPr/>
        </p:nvSpPr>
        <p:spPr>
          <a:xfrm>
            <a:off x="4871084" y="986729"/>
            <a:ext cx="6985909" cy="861774"/>
          </a:xfrm>
          <a:prstGeom prst="rect">
            <a:avLst/>
          </a:prstGeom>
        </p:spPr>
        <p:txBody>
          <a:bodyPr>
            <a:spAutoFit/>
          </a:bodyPr>
          <a:lstStyle/>
          <a:p>
            <a:pPr>
              <a:defRPr/>
            </a:pPr>
            <a:endParaRPr lang="zh-CN" altLang="en-US" sz="1600" dirty="0">
              <a:latin typeface="+mj-ea"/>
              <a:ea typeface="+mj-ea"/>
            </a:endParaRPr>
          </a:p>
          <a:p>
            <a:pPr>
              <a:defRPr/>
            </a:pPr>
            <a:endParaRPr lang="zh-CN" altLang="zh-CN" sz="1600" dirty="0"/>
          </a:p>
          <a:p>
            <a:pPr>
              <a:defRPr/>
            </a:pPr>
            <a:endParaRPr lang="zh-CN" altLang="en-US" dirty="0">
              <a:solidFill>
                <a:prstClr val="black"/>
              </a:solidFill>
            </a:endParaRPr>
          </a:p>
        </p:txBody>
      </p:sp>
      <p:sp>
        <p:nvSpPr>
          <p:cNvPr id="6" name="矩形 5"/>
          <p:cNvSpPr/>
          <p:nvPr/>
        </p:nvSpPr>
        <p:spPr>
          <a:xfrm>
            <a:off x="93676" y="4284271"/>
            <a:ext cx="2118001" cy="1477328"/>
          </a:xfrm>
          <a:prstGeom prst="rect">
            <a:avLst/>
          </a:prstGeom>
        </p:spPr>
        <p:txBody>
          <a:bodyPr>
            <a:spAutoFit/>
          </a:bodyPr>
          <a:lstStyle/>
          <a:p>
            <a:pPr>
              <a:defRPr/>
            </a:pPr>
            <a:endParaRPr lang="en-US" altLang="zh-CN" b="1" dirty="0">
              <a:solidFill>
                <a:prstClr val="black"/>
              </a:solidFill>
              <a:latin typeface="+mj-ea"/>
              <a:cs typeface="Times New Roman" panose="02020603050405020304" pitchFamily="18" charset="0"/>
            </a:endParaRPr>
          </a:p>
          <a:p>
            <a:pPr>
              <a:defRPr/>
            </a:pPr>
            <a:r>
              <a:rPr lang="zh-CN" altLang="en-US" b="1" dirty="0">
                <a:solidFill>
                  <a:prstClr val="black"/>
                </a:solidFill>
                <a:latin typeface="+mj-ea"/>
                <a:cs typeface="Times New Roman" panose="02020603050405020304" pitchFamily="18" charset="0"/>
              </a:rPr>
              <a:t>登录学习通，输入邀请码“</a:t>
            </a:r>
            <a:r>
              <a:rPr lang="en-US" altLang="zh-CN" b="1" dirty="0" err="1">
                <a:solidFill>
                  <a:prstClr val="black"/>
                </a:solidFill>
                <a:latin typeface="+mj-ea"/>
                <a:cs typeface="Times New Roman" panose="02020603050405020304" pitchFamily="18" charset="0"/>
              </a:rPr>
              <a:t>nmghtxy</a:t>
            </a:r>
            <a:r>
              <a:rPr lang="zh-CN" altLang="en-US" b="1" dirty="0">
                <a:solidFill>
                  <a:prstClr val="black"/>
                </a:solidFill>
                <a:latin typeface="+mj-ea"/>
                <a:cs typeface="Times New Roman" panose="02020603050405020304" pitchFamily="18" charset="0"/>
              </a:rPr>
              <a:t>”进入 “河套学院”页面。</a:t>
            </a:r>
            <a:endParaRPr lang="zh-CN" altLang="en-US" b="1" dirty="0">
              <a:latin typeface="+mj-ea"/>
            </a:endParaRPr>
          </a:p>
        </p:txBody>
      </p:sp>
      <p:pic>
        <p:nvPicPr>
          <p:cNvPr id="64518" name="Picture 2"/>
          <p:cNvPicPr>
            <a:picLocks noChangeAspect="1" noChangeArrowheads="1"/>
          </p:cNvPicPr>
          <p:nvPr/>
        </p:nvPicPr>
        <p:blipFill>
          <a:blip r:embed="rId1"/>
          <a:srcRect/>
          <a:stretch>
            <a:fillRect/>
          </a:stretch>
        </p:blipFill>
        <p:spPr bwMode="auto">
          <a:xfrm>
            <a:off x="8853053" y="934462"/>
            <a:ext cx="3338948" cy="5923538"/>
          </a:xfrm>
          <a:prstGeom prst="rect">
            <a:avLst/>
          </a:prstGeom>
          <a:noFill/>
          <a:ln w="9525">
            <a:noFill/>
            <a:miter lim="800000"/>
            <a:headEnd/>
            <a:tailEnd/>
          </a:ln>
        </p:spPr>
      </p:pic>
      <p:pic>
        <p:nvPicPr>
          <p:cNvPr id="64519" name="Picture 3"/>
          <p:cNvPicPr>
            <a:picLocks noChangeAspect="1" noChangeArrowheads="1"/>
          </p:cNvPicPr>
          <p:nvPr/>
        </p:nvPicPr>
        <p:blipFill>
          <a:blip r:embed="rId2"/>
          <a:srcRect/>
          <a:stretch>
            <a:fillRect/>
          </a:stretch>
        </p:blipFill>
        <p:spPr bwMode="auto">
          <a:xfrm>
            <a:off x="2022739" y="791917"/>
            <a:ext cx="3546937" cy="6292572"/>
          </a:xfrm>
          <a:prstGeom prst="rect">
            <a:avLst/>
          </a:prstGeom>
          <a:noFill/>
          <a:ln w="9525">
            <a:noFill/>
            <a:miter lim="800000"/>
            <a:headEnd/>
            <a:tailEnd/>
          </a:ln>
        </p:spPr>
      </p:pic>
      <p:sp>
        <p:nvSpPr>
          <p:cNvPr id="9" name="圆角矩形 8"/>
          <p:cNvSpPr/>
          <p:nvPr/>
        </p:nvSpPr>
        <p:spPr>
          <a:xfrm>
            <a:off x="2022738" y="2787548"/>
            <a:ext cx="857362" cy="712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圆角矩形 9"/>
          <p:cNvSpPr/>
          <p:nvPr/>
        </p:nvSpPr>
        <p:spPr>
          <a:xfrm>
            <a:off x="3737461" y="2787548"/>
            <a:ext cx="857362" cy="712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64522" name="Picture 4"/>
          <p:cNvPicPr>
            <a:picLocks noChangeAspect="1" noChangeArrowheads="1"/>
          </p:cNvPicPr>
          <p:nvPr/>
        </p:nvPicPr>
        <p:blipFill>
          <a:blip r:embed="rId3"/>
          <a:srcRect/>
          <a:stretch>
            <a:fillRect/>
          </a:stretch>
        </p:blipFill>
        <p:spPr bwMode="auto">
          <a:xfrm>
            <a:off x="5237845" y="863190"/>
            <a:ext cx="3478665" cy="6170616"/>
          </a:xfrm>
          <a:prstGeom prst="rect">
            <a:avLst/>
          </a:prstGeom>
          <a:noFill/>
          <a:ln w="9525">
            <a:noFill/>
            <a:miter lim="800000"/>
            <a:headEnd/>
            <a:tailEnd/>
          </a:ln>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cxnSp>
        <p:nvCxnSpPr>
          <p:cNvPr id="13" name="直接连接符 12"/>
          <p:cNvCxnSpPr/>
          <p:nvPr/>
        </p:nvCxnSpPr>
        <p:spPr>
          <a:xfrm>
            <a:off x="1932495" y="806587"/>
            <a:ext cx="10259505"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淘宝网chenying0907出品 4"/>
          <p:cNvSpPr txBox="1"/>
          <p:nvPr/>
        </p:nvSpPr>
        <p:spPr>
          <a:xfrm>
            <a:off x="2168165" y="264321"/>
            <a:ext cx="8641673"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图书馆自建数据库简介</a:t>
            </a:r>
            <a:r>
              <a:rPr lang="en-US" altLang="zh-CN" sz="2800" b="1" dirty="0" smtClean="0">
                <a:solidFill>
                  <a:schemeClr val="accent5">
                    <a:lumMod val="75000"/>
                  </a:schemeClr>
                </a:solidFill>
                <a:latin typeface="微软雅黑" panose="020B0503020204020204" pitchFamily="34" charset="-122"/>
                <a:ea typeface="微软雅黑" panose="020B0503020204020204" pitchFamily="34" charset="-122"/>
              </a:rPr>
              <a:t>——</a:t>
            </a:r>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手机端使用</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淘宝网chenying0907出品 3"/>
          <p:cNvSpPr/>
          <p:nvPr/>
        </p:nvSpPr>
        <p:spPr>
          <a:xfrm>
            <a:off x="0" y="2639505"/>
            <a:ext cx="311085" cy="25452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7722124" y="2639505"/>
            <a:ext cx="311085" cy="25452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淘宝网chenying0907出品 7"/>
          <p:cNvSpPr/>
          <p:nvPr/>
        </p:nvSpPr>
        <p:spPr>
          <a:xfrm>
            <a:off x="8062274" y="3185887"/>
            <a:ext cx="386499" cy="1980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flip="none" rotWithShape="1">
            <a:gsLst>
              <a:gs pos="0">
                <a:schemeClr val="bg1">
                  <a:lumMod val="85000"/>
                </a:schemeClr>
              </a:gs>
              <a:gs pos="46000">
                <a:schemeClr val="bg1">
                  <a:lumMod val="75000"/>
                </a:schemeClr>
              </a:gs>
              <a:gs pos="100000">
                <a:schemeClr val="bg1">
                  <a:lumMod val="50000"/>
                </a:schemeClr>
              </a:gs>
            </a:gsLst>
            <a:path path="circle">
              <a:fillToRect l="50000" t="130000" r="50000" b="-30000"/>
            </a:path>
            <a:tileRect/>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a:off x="8033209" y="5184742"/>
            <a:ext cx="4158791"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淘宝网chenying0907出品 10"/>
          <p:cNvSpPr/>
          <p:nvPr/>
        </p:nvSpPr>
        <p:spPr>
          <a:xfrm>
            <a:off x="8467623" y="3257887"/>
            <a:ext cx="386499" cy="1908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flip="none" rotWithShape="1">
            <a:gsLst>
              <a:gs pos="0">
                <a:schemeClr val="bg1">
                  <a:lumMod val="85000"/>
                </a:schemeClr>
              </a:gs>
              <a:gs pos="46000">
                <a:schemeClr val="bg1">
                  <a:lumMod val="75000"/>
                </a:schemeClr>
              </a:gs>
              <a:gs pos="100000">
                <a:schemeClr val="bg1">
                  <a:lumMod val="50000"/>
                </a:schemeClr>
              </a:gs>
            </a:gsLst>
            <a:path path="circle">
              <a:fillToRect l="50000" t="130000" r="50000" b="-30000"/>
            </a:path>
            <a:tileRect/>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p:nvPr/>
        </p:nvSpPr>
        <p:spPr>
          <a:xfrm>
            <a:off x="8902037" y="3257887"/>
            <a:ext cx="386499" cy="1908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flip="none" rotWithShape="1">
            <a:gsLst>
              <a:gs pos="0">
                <a:schemeClr val="bg1">
                  <a:lumMod val="85000"/>
                </a:schemeClr>
              </a:gs>
              <a:gs pos="46000">
                <a:schemeClr val="bg1">
                  <a:lumMod val="75000"/>
                </a:schemeClr>
              </a:gs>
              <a:gs pos="100000">
                <a:schemeClr val="bg1">
                  <a:lumMod val="50000"/>
                </a:schemeClr>
              </a:gs>
            </a:gsLst>
            <a:path path="circle">
              <a:fillToRect l="50000" t="130000" r="50000" b="-30000"/>
            </a:path>
            <a:tileRect/>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2"/>
          <p:cNvSpPr/>
          <p:nvPr/>
        </p:nvSpPr>
        <p:spPr>
          <a:xfrm>
            <a:off x="9307386" y="3293887"/>
            <a:ext cx="386499" cy="1872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flip="none" rotWithShape="1">
            <a:gsLst>
              <a:gs pos="0">
                <a:schemeClr val="bg1">
                  <a:lumMod val="85000"/>
                </a:schemeClr>
              </a:gs>
              <a:gs pos="46000">
                <a:schemeClr val="bg1">
                  <a:lumMod val="75000"/>
                </a:schemeClr>
              </a:gs>
              <a:gs pos="100000">
                <a:schemeClr val="bg1">
                  <a:lumMod val="50000"/>
                </a:schemeClr>
              </a:gs>
            </a:gsLst>
            <a:path path="circle">
              <a:fillToRect l="50000" t="130000" r="50000" b="-30000"/>
            </a:path>
            <a:tileRect/>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淘宝网chenying0907出品 13"/>
          <p:cNvSpPr/>
          <p:nvPr/>
        </p:nvSpPr>
        <p:spPr>
          <a:xfrm>
            <a:off x="9712735" y="3329887"/>
            <a:ext cx="386499" cy="1836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a:gsLst>
              <a:gs pos="0">
                <a:schemeClr val="bg1">
                  <a:lumMod val="85000"/>
                </a:schemeClr>
              </a:gs>
              <a:gs pos="46000">
                <a:schemeClr val="bg1">
                  <a:lumMod val="75000"/>
                </a:schemeClr>
              </a:gs>
              <a:gs pos="100000">
                <a:schemeClr val="bg1">
                  <a:lumMod val="50000"/>
                </a:schemeClr>
              </a:gs>
            </a:gsLst>
            <a:path path="circle">
              <a:fillToRect l="50000" t="130000" r="50000" b="-30000"/>
            </a:path>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淘宝网chenying0907出品 14"/>
          <p:cNvSpPr/>
          <p:nvPr/>
        </p:nvSpPr>
        <p:spPr>
          <a:xfrm>
            <a:off x="10135328" y="3365887"/>
            <a:ext cx="386499" cy="1800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a:gsLst>
              <a:gs pos="0">
                <a:schemeClr val="bg1">
                  <a:lumMod val="85000"/>
                </a:schemeClr>
              </a:gs>
              <a:gs pos="46000">
                <a:schemeClr val="bg1">
                  <a:lumMod val="75000"/>
                </a:schemeClr>
              </a:gs>
              <a:gs pos="100000">
                <a:schemeClr val="bg1">
                  <a:lumMod val="50000"/>
                </a:schemeClr>
              </a:gs>
            </a:gsLst>
            <a:path path="circle">
              <a:fillToRect l="50000" t="130000" r="50000" b="-30000"/>
            </a:path>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5"/>
          <p:cNvSpPr/>
          <p:nvPr/>
        </p:nvSpPr>
        <p:spPr>
          <a:xfrm rot="20959521">
            <a:off x="10678524" y="3417043"/>
            <a:ext cx="386499" cy="1728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a:gsLst>
              <a:gs pos="0">
                <a:schemeClr val="bg1">
                  <a:lumMod val="85000"/>
                </a:schemeClr>
              </a:gs>
              <a:gs pos="46000">
                <a:schemeClr val="bg1">
                  <a:lumMod val="75000"/>
                </a:schemeClr>
              </a:gs>
              <a:gs pos="100000">
                <a:schemeClr val="bg1">
                  <a:lumMod val="50000"/>
                </a:schemeClr>
              </a:gs>
            </a:gsLst>
            <a:path path="circle">
              <a:fillToRect l="50000" t="130000" r="50000" b="-30000"/>
            </a:path>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淘宝网chenying0907出品 16"/>
          <p:cNvSpPr/>
          <p:nvPr/>
        </p:nvSpPr>
        <p:spPr>
          <a:xfrm rot="19779136">
            <a:off x="11359082" y="3458639"/>
            <a:ext cx="386499" cy="1728000"/>
          </a:xfrm>
          <a:custGeom>
            <a:avLst/>
            <a:gdLst>
              <a:gd name="connsiteX0" fmla="*/ 177538 w 386499"/>
              <a:gd name="connsiteY0" fmla="*/ 0 h 1395167"/>
              <a:gd name="connsiteX1" fmla="*/ 208961 w 386499"/>
              <a:gd name="connsiteY1" fmla="*/ 0 h 1395167"/>
              <a:gd name="connsiteX2" fmla="*/ 386499 w 386499"/>
              <a:gd name="connsiteY2" fmla="*/ 177538 h 1395167"/>
              <a:gd name="connsiteX3" fmla="*/ 386499 w 386499"/>
              <a:gd name="connsiteY3" fmla="*/ 1395167 h 1395167"/>
              <a:gd name="connsiteX4" fmla="*/ 0 w 386499"/>
              <a:gd name="connsiteY4" fmla="*/ 1395167 h 1395167"/>
              <a:gd name="connsiteX5" fmla="*/ 0 w 386499"/>
              <a:gd name="connsiteY5" fmla="*/ 177538 h 1395167"/>
              <a:gd name="connsiteX6" fmla="*/ 177538 w 386499"/>
              <a:gd name="connsiteY6" fmla="*/ 0 h 139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99" h="1395167">
                <a:moveTo>
                  <a:pt x="177538" y="0"/>
                </a:moveTo>
                <a:lnTo>
                  <a:pt x="208961" y="0"/>
                </a:lnTo>
                <a:cubicBezTo>
                  <a:pt x="307013" y="0"/>
                  <a:pt x="386499" y="79486"/>
                  <a:pt x="386499" y="177538"/>
                </a:cubicBezTo>
                <a:lnTo>
                  <a:pt x="386499" y="1395167"/>
                </a:lnTo>
                <a:lnTo>
                  <a:pt x="0" y="1395167"/>
                </a:lnTo>
                <a:lnTo>
                  <a:pt x="0" y="177538"/>
                </a:lnTo>
                <a:cubicBezTo>
                  <a:pt x="0" y="79486"/>
                  <a:pt x="79486" y="0"/>
                  <a:pt x="177538" y="0"/>
                </a:cubicBezTo>
                <a:close/>
              </a:path>
            </a:pathLst>
          </a:custGeom>
          <a:gradFill>
            <a:gsLst>
              <a:gs pos="0">
                <a:schemeClr val="bg1">
                  <a:lumMod val="85000"/>
                </a:schemeClr>
              </a:gs>
              <a:gs pos="46000">
                <a:schemeClr val="bg1">
                  <a:lumMod val="75000"/>
                </a:schemeClr>
              </a:gs>
              <a:gs pos="100000">
                <a:schemeClr val="bg1">
                  <a:lumMod val="50000"/>
                </a:schemeClr>
              </a:gs>
            </a:gsLst>
            <a:path path="circle">
              <a:fillToRect l="50000" t="130000" r="50000" b="-30000"/>
            </a:path>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311085" y="5184742"/>
            <a:ext cx="7411039" cy="0"/>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11084" y="2658359"/>
            <a:ext cx="7411039" cy="0"/>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1083" y="4451022"/>
            <a:ext cx="7411039" cy="0"/>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淘宝网chenying0907出品 21"/>
          <p:cNvSpPr txBox="1"/>
          <p:nvPr/>
        </p:nvSpPr>
        <p:spPr>
          <a:xfrm>
            <a:off x="2067938" y="2959400"/>
            <a:ext cx="3843663" cy="1200329"/>
          </a:xfrm>
          <a:prstGeom prst="rect">
            <a:avLst/>
          </a:prstGeom>
          <a:noFill/>
        </p:spPr>
        <p:txBody>
          <a:bodyPr wrap="square" rtlCol="0">
            <a:spAutoFit/>
          </a:bodyPr>
          <a:lstStyle/>
          <a:p>
            <a:r>
              <a:rPr lang="zh-CN" altLang="en-US" sz="7200" b="1" dirty="0">
                <a:solidFill>
                  <a:schemeClr val="accent1">
                    <a:lumMod val="50000"/>
                  </a:schemeClr>
                </a:solidFill>
                <a:latin typeface="微软雅黑" panose="020B0503020204020204" pitchFamily="34" charset="-122"/>
                <a:ea typeface="微软雅黑" panose="020B0503020204020204" pitchFamily="34" charset="-122"/>
              </a:rPr>
              <a:t>谢谢观看</a:t>
            </a:r>
            <a:endParaRPr lang="zh-CN" altLang="en-US" sz="72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3" name="淘宝网chenying0907出品 22"/>
          <p:cNvSpPr txBox="1"/>
          <p:nvPr/>
        </p:nvSpPr>
        <p:spPr>
          <a:xfrm>
            <a:off x="869155" y="4587049"/>
            <a:ext cx="243211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 </a:t>
            </a:r>
            <a:endParaRPr lang="zh-CN" altLang="en-US" sz="2400" b="1" dirty="0">
              <a:latin typeface="微软雅黑" panose="020B0503020204020204" pitchFamily="34" charset="-122"/>
              <a:ea typeface="微软雅黑" panose="020B0503020204020204" pitchFamily="34" charset="-122"/>
            </a:endParaRPr>
          </a:p>
        </p:txBody>
      </p:sp>
      <p:sp>
        <p:nvSpPr>
          <p:cNvPr id="24" name="淘宝网chenying0907出品 23"/>
          <p:cNvSpPr txBox="1"/>
          <p:nvPr/>
        </p:nvSpPr>
        <p:spPr>
          <a:xfrm>
            <a:off x="3828062" y="4587049"/>
            <a:ext cx="3616066"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电话：</a:t>
            </a:r>
            <a:r>
              <a:rPr lang="en-US" altLang="zh-CN" sz="2400" b="1" dirty="0">
                <a:latin typeface="微软雅黑" panose="020B0503020204020204" pitchFamily="34" charset="-122"/>
                <a:ea typeface="微软雅黑" panose="020B0503020204020204" pitchFamily="34" charset="-122"/>
              </a:rPr>
              <a:t>150 XXXX XXX</a:t>
            </a:r>
            <a:endParaRPr lang="zh-CN" altLang="en-US" sz="2400" b="1" dirty="0">
              <a:latin typeface="微软雅黑" panose="020B0503020204020204" pitchFamily="34" charset="-122"/>
              <a:ea typeface="微软雅黑" panose="020B0503020204020204" pitchFamily="34" charset="-122"/>
            </a:endParaRPr>
          </a:p>
        </p:txBody>
      </p:sp>
      <p:sp>
        <p:nvSpPr>
          <p:cNvPr id="27" name="PA_淘宝网chenying0907出品 25"/>
          <p:cNvSpPr txBox="1"/>
          <p:nvPr>
            <p:custDataLst>
              <p:tags r:id="rId1"/>
            </p:custDataLst>
          </p:nvPr>
        </p:nvSpPr>
        <p:spPr>
          <a:xfrm>
            <a:off x="1571452" y="387304"/>
            <a:ext cx="3651179" cy="830997"/>
          </a:xfrm>
          <a:prstGeom prst="rect">
            <a:avLst/>
          </a:prstGeom>
          <a:noFill/>
        </p:spPr>
        <p:txBody>
          <a:bodyPr wrap="square" rtlCol="0">
            <a:spAutoFit/>
          </a:bodyPr>
          <a:lstStyle/>
          <a:p>
            <a:r>
              <a:rPr lang="zh-CN" altLang="en-US" sz="2400" b="1" dirty="0" smtClean="0">
                <a:latin typeface="华文行楷" panose="02010800040101010101" pitchFamily="2" charset="-122"/>
                <a:ea typeface="华文行楷" panose="02010800040101010101" pitchFamily="2" charset="-122"/>
              </a:rPr>
              <a:t>河套学院图书馆</a:t>
            </a:r>
            <a:r>
              <a:rPr lang="en-US" altLang="zh-CN" sz="2400" b="1" dirty="0" smtClean="0">
                <a:latin typeface="华文行楷" panose="02010800040101010101" pitchFamily="2" charset="-122"/>
                <a:ea typeface="华文行楷" panose="02010800040101010101" pitchFamily="2" charset="-122"/>
              </a:rPr>
              <a:t>    http://www.hetaodaxue.com/tsg/</a:t>
            </a:r>
            <a:endParaRPr lang="zh-CN" altLang="en-US" sz="2400" b="1" dirty="0">
              <a:latin typeface="华文行楷" panose="02010800040101010101" pitchFamily="2" charset="-122"/>
              <a:ea typeface="华文行楷" panose="02010800040101010101" pitchFamily="2" charset="-122"/>
            </a:endParaRPr>
          </a:p>
        </p:txBody>
      </p:sp>
      <p:pic>
        <p:nvPicPr>
          <p:cNvPr id="28" name="Picture 2" descr="D:\工作相关\其他\学校logo.jpg"/>
          <p:cNvPicPr>
            <a:picLocks noChangeAspect="1" noChangeArrowheads="1"/>
          </p:cNvPicPr>
          <p:nvPr/>
        </p:nvPicPr>
        <p:blipFill>
          <a:blip r:embed="rId2" cstate="print"/>
          <a:srcRect/>
          <a:stretch>
            <a:fillRect/>
          </a:stretch>
        </p:blipFill>
        <p:spPr bwMode="auto">
          <a:xfrm>
            <a:off x="0" y="0"/>
            <a:ext cx="1519115" cy="1519115"/>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par>
                          <p:cTn id="21" fill="hold">
                            <p:stCondLst>
                              <p:cond delay="2000"/>
                            </p:stCondLst>
                            <p:childTnLst>
                              <p:par>
                                <p:cTn id="22" presetID="10" presetClass="entr" presetSubtype="0" fill="hold" grpId="1"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2500"/>
                            </p:stCondLst>
                            <p:childTnLst>
                              <p:par>
                                <p:cTn id="29" presetID="41" presetClass="entr" presetSubtype="0" fill="hold" grpId="1" nodeType="afterEffect">
                                  <p:stCondLst>
                                    <p:cond delay="0"/>
                                  </p:stCondLst>
                                  <p:iterate type="lt">
                                    <p:tmPct val="10000"/>
                                  </p:iterate>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7"/>
                                        </p:tgtEl>
                                        <p:attrNameLst>
                                          <p:attrName>ppt_y</p:attrName>
                                        </p:attrNameLst>
                                      </p:cBhvr>
                                      <p:tavLst>
                                        <p:tav tm="0">
                                          <p:val>
                                            <p:strVal val="#ppt_y"/>
                                          </p:val>
                                        </p:tav>
                                        <p:tav tm="100000">
                                          <p:val>
                                            <p:strVal val="#ppt_y"/>
                                          </p:val>
                                        </p:tav>
                                      </p:tavLst>
                                    </p:anim>
                                    <p:anim calcmode="lin" valueType="num">
                                      <p:cBhvr>
                                        <p:cTn id="33"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1137" y="806587"/>
            <a:ext cx="10515600" cy="1325563"/>
          </a:xfrm>
        </p:spPr>
        <p:txBody>
          <a:bodyPr>
            <a:normAutofit/>
          </a:bodyPr>
          <a:lstStyle/>
          <a:p>
            <a:r>
              <a:rPr lang="zh-CN" altLang="en-US" sz="3600" dirty="0">
                <a:solidFill>
                  <a:srgbClr val="FF0000"/>
                </a:solidFill>
                <a:latin typeface="楷体" panose="02010609060101010101" pitchFamily="49" charset="-122"/>
                <a:ea typeface="楷体" panose="02010609060101010101" pitchFamily="49" charset="-122"/>
              </a:rPr>
              <a:t>你的问题主要在于读书不多而想得太</a:t>
            </a:r>
            <a:r>
              <a:rPr lang="zh-CN" altLang="en-US" sz="3600" dirty="0" smtClean="0">
                <a:solidFill>
                  <a:srgbClr val="FF0000"/>
                </a:solidFill>
                <a:latin typeface="楷体" panose="02010609060101010101" pitchFamily="49" charset="-122"/>
                <a:ea typeface="楷体" panose="02010609060101010101" pitchFamily="49" charset="-122"/>
              </a:rPr>
              <a:t>多。</a:t>
            </a:r>
            <a:br>
              <a:rPr lang="en-US" altLang="zh-CN" sz="3600" dirty="0" smtClean="0">
                <a:solidFill>
                  <a:srgbClr val="FF0000"/>
                </a:solidFill>
                <a:latin typeface="楷体" panose="02010609060101010101" pitchFamily="49" charset="-122"/>
                <a:ea typeface="楷体" panose="02010609060101010101" pitchFamily="49" charset="-122"/>
              </a:rPr>
            </a:br>
            <a:r>
              <a:rPr lang="en-US" altLang="zh-CN" sz="3600" dirty="0" smtClean="0">
                <a:solidFill>
                  <a:srgbClr val="FF0000"/>
                </a:solidFill>
                <a:latin typeface="楷体" panose="02010609060101010101" pitchFamily="49" charset="-122"/>
                <a:ea typeface="楷体" panose="02010609060101010101" pitchFamily="49" charset="-122"/>
              </a:rPr>
              <a:t>                             ——</a:t>
            </a:r>
            <a:r>
              <a:rPr lang="zh-CN" altLang="en-US" sz="3600" dirty="0" smtClean="0">
                <a:solidFill>
                  <a:srgbClr val="FF0000"/>
                </a:solidFill>
                <a:latin typeface="楷体" panose="02010609060101010101" pitchFamily="49" charset="-122"/>
                <a:ea typeface="楷体" panose="02010609060101010101" pitchFamily="49" charset="-122"/>
              </a:rPr>
              <a:t>杨绛</a:t>
            </a:r>
            <a:endParaRPr lang="zh-CN" altLang="en-US" sz="3600" dirty="0">
              <a:solidFill>
                <a:srgbClr val="FF0000"/>
              </a:solidFill>
              <a:latin typeface="楷体" panose="02010609060101010101" pitchFamily="49" charset="-122"/>
              <a:ea typeface="楷体" panose="02010609060101010101" pitchFamily="49" charset="-122"/>
            </a:endParaRPr>
          </a:p>
        </p:txBody>
      </p:sp>
      <p:sp>
        <p:nvSpPr>
          <p:cNvPr id="3" name="内容占位符 2"/>
          <p:cNvSpPr>
            <a:spLocks noGrp="1"/>
          </p:cNvSpPr>
          <p:nvPr>
            <p:ph idx="1"/>
          </p:nvPr>
        </p:nvSpPr>
        <p:spPr>
          <a:xfrm>
            <a:off x="928689" y="2382838"/>
            <a:ext cx="10515600" cy="4351338"/>
          </a:xfrm>
        </p:spPr>
        <p:txBody>
          <a:bodyPr/>
          <a:lstStyle/>
          <a:p>
            <a:br>
              <a:rPr lang="zh-CN" altLang="en-US" dirty="0"/>
            </a:br>
            <a:endParaRPr lang="en-US" altLang="zh-CN" dirty="0" smtClean="0"/>
          </a:p>
          <a:p>
            <a:endParaRPr lang="en-US" altLang="zh-CN" dirty="0"/>
          </a:p>
          <a:p>
            <a:endParaRPr lang="en-US" altLang="zh-CN" dirty="0" smtClean="0"/>
          </a:p>
          <a:p>
            <a:r>
              <a:rPr lang="zh-CN" altLang="en-US" dirty="0" smtClean="0">
                <a:latin typeface="仿宋" panose="02010609060101010101" pitchFamily="49" charset="-122"/>
                <a:ea typeface="仿宋" panose="02010609060101010101" pitchFamily="49" charset="-122"/>
              </a:rPr>
              <a:t>通过</a:t>
            </a:r>
            <a:r>
              <a:rPr lang="zh-CN" altLang="en-US" dirty="0">
                <a:latin typeface="仿宋" panose="02010609060101010101" pitchFamily="49" charset="-122"/>
                <a:ea typeface="仿宋" panose="02010609060101010101" pitchFamily="49" charset="-122"/>
              </a:rPr>
              <a:t>阅读，你学会静心，学会思考，学会和孤独相处，学会坚持，学会释然，学会质疑，你变得文艺，变得安静，变得有素质，变得自律，变得有独立思维</a:t>
            </a:r>
            <a:r>
              <a:rPr lang="en-US" altLang="zh-CN" dirty="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这时候，或者直到许多年以后，你才恍然大悟：原来书籍，真的是人类进步的阶梯。</a:t>
            </a:r>
            <a:endParaRPr lang="zh-CN" altLang="en-US" dirty="0">
              <a:latin typeface="仿宋" panose="02010609060101010101" pitchFamily="49" charset="-122"/>
              <a:ea typeface="仿宋" panose="02010609060101010101" pitchFamily="49" charset="-122"/>
            </a:endParaRPr>
          </a:p>
          <a:p>
            <a:endParaRPr lang="zh-CN" altLang="en-US" dirty="0"/>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4364" y="2072291"/>
            <a:ext cx="10715624" cy="217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连接符 4"/>
          <p:cNvCxnSpPr/>
          <p:nvPr/>
        </p:nvCxnSpPr>
        <p:spPr>
          <a:xfrm>
            <a:off x="1932495" y="806587"/>
            <a:ext cx="1025950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sp>
        <p:nvSpPr>
          <p:cNvPr id="7" name="标题 1"/>
          <p:cNvSpPr txBox="1"/>
          <p:nvPr/>
        </p:nvSpPr>
        <p:spPr>
          <a:xfrm>
            <a:off x="1932495" y="-1289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smtClean="0">
                <a:solidFill>
                  <a:srgbClr val="4472C4">
                    <a:lumMod val="75000"/>
                  </a:srgbClr>
                </a:solidFill>
                <a:latin typeface="微软雅黑" panose="020B0503020204020204" pitchFamily="34" charset="-122"/>
                <a:ea typeface="微软雅黑" panose="020B0503020204020204" pitchFamily="34" charset="-122"/>
                <a:cs typeface="+mn-cs"/>
              </a:rPr>
              <a:t>大学生阅读的重要性</a:t>
            </a:r>
            <a:endParaRPr lang="zh-CN" altLang="en-US" sz="2800" b="1" dirty="0">
              <a:solidFill>
                <a:srgbClr val="4472C4">
                  <a:lumMod val="75000"/>
                </a:srgbClr>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932495" y="806587"/>
            <a:ext cx="1025950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淘宝网chenying0907出品 6"/>
          <p:cNvSpPr txBox="1"/>
          <p:nvPr/>
        </p:nvSpPr>
        <p:spPr>
          <a:xfrm>
            <a:off x="2168165" y="264321"/>
            <a:ext cx="2780907" cy="523220"/>
          </a:xfrm>
          <a:prstGeom prst="rect">
            <a:avLst/>
          </a:prstGeom>
          <a:noFill/>
        </p:spPr>
        <p:txBody>
          <a:bodyPr wrap="square" rtlCol="0">
            <a:spAutoFit/>
          </a:bodyPr>
          <a:lstStyle/>
          <a:p>
            <a:r>
              <a:rPr lang="zh-CN" altLang="en-US" sz="2800" b="1" dirty="0" smtClean="0">
                <a:solidFill>
                  <a:schemeClr val="accent5">
                    <a:lumMod val="75000"/>
                  </a:schemeClr>
                </a:solidFill>
                <a:latin typeface="微软雅黑" panose="020B0503020204020204" pitchFamily="34" charset="-122"/>
                <a:ea typeface="微软雅黑" panose="020B0503020204020204" pitchFamily="34" charset="-122"/>
              </a:rPr>
              <a:t>入馆教育培训</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44" y="0"/>
            <a:ext cx="1789251" cy="1051863"/>
          </a:xfrm>
          <a:prstGeom prst="rect">
            <a:avLst/>
          </a:prstGeom>
        </p:spPr>
      </p:pic>
      <p:grpSp>
        <p:nvGrpSpPr>
          <p:cNvPr id="2" name="淘宝网chenying0907出品 1"/>
          <p:cNvGrpSpPr/>
          <p:nvPr/>
        </p:nvGrpSpPr>
        <p:grpSpPr>
          <a:xfrm>
            <a:off x="3469005" y="1952625"/>
            <a:ext cx="5165725" cy="688340"/>
            <a:chOff x="5463" y="3075"/>
            <a:chExt cx="8135" cy="1084"/>
          </a:xfrm>
        </p:grpSpPr>
        <p:sp>
          <p:nvSpPr>
            <p:cNvPr id="9" name="圆角淘宝网chenying0907出品 8"/>
            <p:cNvSpPr/>
            <p:nvPr/>
          </p:nvSpPr>
          <p:spPr>
            <a:xfrm>
              <a:off x="5463" y="3075"/>
              <a:ext cx="8135" cy="1084"/>
            </a:xfrm>
            <a:prstGeom prst="roundRect">
              <a:avLst/>
            </a:prstGeom>
            <a:gradFill flip="none" rotWithShape="1">
              <a:gsLst>
                <a:gs pos="0">
                  <a:schemeClr val="bg1">
                    <a:lumMod val="95000"/>
                  </a:schemeClr>
                </a:gs>
                <a:gs pos="100000">
                  <a:schemeClr val="bg1"/>
                </a:gs>
              </a:gsLst>
              <a:lin ang="2700000" scaled="1"/>
              <a:tileRect/>
            </a:gradFill>
            <a:ln w="44450">
              <a:gradFill>
                <a:gsLst>
                  <a:gs pos="0">
                    <a:schemeClr val="accent1">
                      <a:lumMod val="5000"/>
                      <a:lumOff val="95000"/>
                    </a:schemeClr>
                  </a:gs>
                  <a:gs pos="100000">
                    <a:schemeClr val="accent1">
                      <a:lumMod val="30000"/>
                      <a:lumOff val="70000"/>
                    </a:schemeClr>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accent1">
                      <a:lumMod val="50000"/>
                    </a:schemeClr>
                  </a:solidFill>
                  <a:latin typeface="微软雅黑" panose="020B0503020204020204" pitchFamily="34" charset="-122"/>
                  <a:ea typeface="微软雅黑" panose="020B0503020204020204" pitchFamily="34" charset="-122"/>
                </a:rPr>
                <a:t>图书馆概况</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 name="淘宝网chenying0907出品 9"/>
            <p:cNvSpPr/>
            <p:nvPr/>
          </p:nvSpPr>
          <p:spPr>
            <a:xfrm>
              <a:off x="5775" y="3223"/>
              <a:ext cx="787" cy="787"/>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1">
                      <a:lumMod val="50000"/>
                    </a:schemeClr>
                  </a:solidFill>
                </a:rPr>
                <a:t>1</a:t>
              </a:r>
              <a:endParaRPr lang="zh-CN" altLang="en-US" sz="2800" b="1" dirty="0">
                <a:solidFill>
                  <a:schemeClr val="accent1">
                    <a:lumMod val="50000"/>
                  </a:schemeClr>
                </a:solidFill>
              </a:endParaRPr>
            </a:p>
          </p:txBody>
        </p:sp>
      </p:grpSp>
      <p:grpSp>
        <p:nvGrpSpPr>
          <p:cNvPr id="3" name="淘宝网chenying0907出品 2"/>
          <p:cNvGrpSpPr/>
          <p:nvPr/>
        </p:nvGrpSpPr>
        <p:grpSpPr>
          <a:xfrm>
            <a:off x="3477797" y="3458308"/>
            <a:ext cx="5165090" cy="688340"/>
            <a:chOff x="5463" y="4740"/>
            <a:chExt cx="8134" cy="1084"/>
          </a:xfrm>
        </p:grpSpPr>
        <p:sp>
          <p:nvSpPr>
            <p:cNvPr id="17" name="圆角淘宝网chenying0907出品 16"/>
            <p:cNvSpPr/>
            <p:nvPr/>
          </p:nvSpPr>
          <p:spPr>
            <a:xfrm>
              <a:off x="5463" y="4740"/>
              <a:ext cx="8135" cy="1084"/>
            </a:xfrm>
            <a:prstGeom prst="roundRect">
              <a:avLst/>
            </a:prstGeom>
            <a:gradFill flip="none" rotWithShape="1">
              <a:gsLst>
                <a:gs pos="0">
                  <a:schemeClr val="bg1">
                    <a:lumMod val="95000"/>
                  </a:schemeClr>
                </a:gs>
                <a:gs pos="100000">
                  <a:schemeClr val="bg1"/>
                </a:gs>
              </a:gsLst>
              <a:lin ang="2700000" scaled="1"/>
              <a:tileRect/>
            </a:gradFill>
            <a:ln w="44450">
              <a:gradFill>
                <a:gsLst>
                  <a:gs pos="0">
                    <a:schemeClr val="accent1">
                      <a:lumMod val="5000"/>
                      <a:lumOff val="95000"/>
                    </a:schemeClr>
                  </a:gs>
                  <a:gs pos="100000">
                    <a:schemeClr val="accent1">
                      <a:lumMod val="30000"/>
                      <a:lumOff val="70000"/>
                    </a:schemeClr>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accent1">
                      <a:lumMod val="50000"/>
                    </a:schemeClr>
                  </a:solidFill>
                  <a:latin typeface="微软雅黑" panose="020B0503020204020204" pitchFamily="34" charset="-122"/>
                  <a:ea typeface="微软雅黑" panose="020B0503020204020204" pitchFamily="34" charset="-122"/>
                </a:rPr>
                <a:t>如何利用图书馆</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8" name="淘宝网chenying0907出品 17"/>
            <p:cNvSpPr/>
            <p:nvPr/>
          </p:nvSpPr>
          <p:spPr>
            <a:xfrm>
              <a:off x="5775" y="4888"/>
              <a:ext cx="787" cy="787"/>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1">
                      <a:lumMod val="50000"/>
                    </a:schemeClr>
                  </a:solidFill>
                </a:rPr>
                <a:t>2</a:t>
              </a:r>
              <a:endParaRPr lang="zh-CN" altLang="en-US" sz="2800" b="1" dirty="0">
                <a:solidFill>
                  <a:schemeClr val="accent1">
                    <a:lumMod val="50000"/>
                  </a:schemeClr>
                </a:solidFill>
              </a:endParaRPr>
            </a:p>
          </p:txBody>
        </p:sp>
      </p:grpSp>
      <p:grpSp>
        <p:nvGrpSpPr>
          <p:cNvPr id="13" name="淘宝网chenying0907出品 2"/>
          <p:cNvGrpSpPr/>
          <p:nvPr/>
        </p:nvGrpSpPr>
        <p:grpSpPr>
          <a:xfrm>
            <a:off x="3515897" y="4894385"/>
            <a:ext cx="5165090" cy="688340"/>
            <a:chOff x="5463" y="4740"/>
            <a:chExt cx="8134" cy="1084"/>
          </a:xfrm>
        </p:grpSpPr>
        <p:sp>
          <p:nvSpPr>
            <p:cNvPr id="14" name="圆角淘宝网chenying0907出品 16"/>
            <p:cNvSpPr/>
            <p:nvPr/>
          </p:nvSpPr>
          <p:spPr>
            <a:xfrm>
              <a:off x="5463" y="4740"/>
              <a:ext cx="8135" cy="1084"/>
            </a:xfrm>
            <a:prstGeom prst="roundRect">
              <a:avLst/>
            </a:prstGeom>
            <a:gradFill flip="none" rotWithShape="1">
              <a:gsLst>
                <a:gs pos="0">
                  <a:schemeClr val="bg1">
                    <a:lumMod val="95000"/>
                  </a:schemeClr>
                </a:gs>
                <a:gs pos="100000">
                  <a:schemeClr val="bg1"/>
                </a:gs>
              </a:gsLst>
              <a:lin ang="2700000" scaled="1"/>
              <a:tileRect/>
            </a:gradFill>
            <a:ln w="44450">
              <a:gradFill>
                <a:gsLst>
                  <a:gs pos="0">
                    <a:schemeClr val="accent1">
                      <a:lumMod val="5000"/>
                      <a:lumOff val="95000"/>
                    </a:schemeClr>
                  </a:gs>
                  <a:gs pos="100000">
                    <a:schemeClr val="accent1">
                      <a:lumMod val="30000"/>
                      <a:lumOff val="70000"/>
                    </a:schemeClr>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accent1">
                      <a:lumMod val="50000"/>
                    </a:schemeClr>
                  </a:solidFill>
                  <a:latin typeface="微软雅黑" panose="020B0503020204020204" pitchFamily="34" charset="-122"/>
                  <a:ea typeface="微软雅黑" panose="020B0503020204020204" pitchFamily="34" charset="-122"/>
                </a:rPr>
                <a:t>图书馆自建数据库</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5" name="淘宝网chenying0907出品 17"/>
            <p:cNvSpPr/>
            <p:nvPr/>
          </p:nvSpPr>
          <p:spPr>
            <a:xfrm>
              <a:off x="5775" y="4888"/>
              <a:ext cx="787" cy="787"/>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accent1">
                      <a:lumMod val="50000"/>
                    </a:schemeClr>
                  </a:solidFill>
                </a:rPr>
                <a:t>3</a:t>
              </a:r>
              <a:endParaRPr lang="zh-CN" altLang="en-US" sz="2800" b="1" dirty="0">
                <a:solidFill>
                  <a:schemeClr val="accent1">
                    <a:lumMod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42"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KSO_WM_UNIT_PRESET_TEXT_INDEX" val="0"/>
  <p:tag name="KSO_WM_UNIT_PRESET_TEXT_LEN" val="0"/>
  <p:tag name="KSO_WM_UNIT_NOCLEAR" val="0"/>
  <p:tag name="KSO_WM_UNIT_VALUE" val="43"/>
  <p:tag name="KSO_WM_UNIT_HIGHLIGHT" val="0"/>
  <p:tag name="KSO_WM_UNIT_COMPATIBLE" val="0"/>
  <p:tag name="KSO_WM_UNIT_DIAGRAM_ISNUMVISUAL" val="0"/>
  <p:tag name="KSO_WM_UNIT_DIAGRAM_ISREFERUNIT" val="0"/>
  <p:tag name="KSO_WM_UNIT_TYPE" val="f"/>
  <p:tag name="KSO_WM_UNIT_INDEX" val="1"/>
  <p:tag name="KSO_WM_UNIT_ID" val="OneParaText2_11*f*1"/>
  <p:tag name="KSO_WM_TEMPLATE_CATEGORY" val="OneParaText"/>
  <p:tag name="KSO_WM_TEMPLATE_INDEX" val="2"/>
  <p:tag name="KSO_WM_UNIT_LAYERLEVEL" val="1"/>
  <p:tag name="KSO_WM_TAG_VERSION" val="1.0"/>
  <p:tag name="KSO_WM_BEAUTIFY_FLAG" val="#wm#"/>
  <p:tag name="KSO_WM_UNIT_TEXTBOXSTYLE_GUID" val="{b8c3656d-c178-4dff-bc0e-c99bfb8786ec}"/>
  <p:tag name="KSO_WM_UNIT_TEXTBOXSTYLE_INDEX" val="11"/>
  <p:tag name="KSO_WM_UNIT_TEXTBOXSTYLE_TYPE" val="OneParaText"/>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KSO_WM_UNIT_PRESET_TEXT_INDEX" val="0"/>
  <p:tag name="KSO_WM_UNIT_PRESET_TEXT_LEN" val="0"/>
  <p:tag name="KSO_WM_UNIT_NOCLEAR" val="0"/>
  <p:tag name="KSO_WM_UNIT_VALUE" val="43"/>
  <p:tag name="KSO_WM_UNIT_HIGHLIGHT" val="0"/>
  <p:tag name="KSO_WM_UNIT_COMPATIBLE" val="0"/>
  <p:tag name="KSO_WM_UNIT_DIAGRAM_ISNUMVISUAL" val="0"/>
  <p:tag name="KSO_WM_UNIT_DIAGRAM_ISREFERUNIT" val="0"/>
  <p:tag name="KSO_WM_UNIT_TYPE" val="f"/>
  <p:tag name="KSO_WM_UNIT_INDEX" val="1"/>
  <p:tag name="KSO_WM_UNIT_ID" val="OneParaText2_11*f*1"/>
  <p:tag name="KSO_WM_TEMPLATE_CATEGORY" val="OneParaText"/>
  <p:tag name="KSO_WM_TEMPLATE_INDEX" val="2"/>
  <p:tag name="KSO_WM_UNIT_LAYERLEVEL" val="1"/>
  <p:tag name="KSO_WM_TAG_VERSION" val="1.0"/>
  <p:tag name="KSO_WM_BEAUTIFY_FLAG" val="#wm#"/>
  <p:tag name="KSO_WM_UNIT_TEXTBOXSTYLE_GUID" val="{3fe4bdf9-01cd-40f4-a6e0-6dd5765f1158}"/>
  <p:tag name="KSO_WM_UNIT_TEXTBOXSTYLE_INDEX" val="11"/>
  <p:tag name="KSO_WM_UNIT_TEXTBOXSTYLE_TYPE" val="OneParaText"/>
</p:tagLst>
</file>

<file path=ppt/tags/tag21.xml><?xml version="1.0" encoding="utf-8"?>
<p:tagLst xmlns:p="http://schemas.openxmlformats.org/presentationml/2006/main">
  <p:tag name="MH_TYPE" val="#NeiR#"/>
  <p:tag name="MH_NUMBER" val="1"/>
  <p:tag name="MH_CATEGORY" val="#TuWHP#"/>
  <p:tag name="MH_LAYOUT" val="SubTitleText"/>
</p:tagLst>
</file>

<file path=ppt/tags/tag22.xml><?xml version="1.0" encoding="utf-8"?>
<p:tagLst xmlns:p="http://schemas.openxmlformats.org/presentationml/2006/main">
  <p:tag name="MH_TYPE" val="#NeiR#"/>
  <p:tag name="MH_NUMBER" val="1"/>
  <p:tag name="MH_CATEGORY" val="#TuWHP#"/>
  <p:tag name="MH_LAYOUT" val="SubTitleText"/>
</p:tagLst>
</file>

<file path=ppt/tags/tag23.xml><?xml version="1.0" encoding="utf-8"?>
<p:tagLst xmlns:p="http://schemas.openxmlformats.org/presentationml/2006/main">
  <p:tag name="MH_TYPE" val="#NeiR#"/>
  <p:tag name="MH_NUMBER" val="1"/>
  <p:tag name="MH_CATEGORY" val="#TuWHP#"/>
  <p:tag name="MH_LAYOUT" val="SubTitleText"/>
</p:tagLst>
</file>

<file path=ppt/tags/tag24.xml><?xml version="1.0" encoding="utf-8"?>
<p:tagLst xmlns:p="http://schemas.openxmlformats.org/presentationml/2006/main">
  <p:tag name="TIMING" val="|3.9"/>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ISPRING_PRESENTATION_TITLE" val="PowerPoint 演示文稿3"/>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7019</Words>
  <Application>WPS 演示</Application>
  <PresentationFormat>自定义</PresentationFormat>
  <Paragraphs>622</Paragraphs>
  <Slides>78</Slides>
  <Notes>28</Notes>
  <HiddenSlides>0</HiddenSlides>
  <MMClips>0</MMClips>
  <ScaleCrop>false</ScaleCrop>
  <HeadingPairs>
    <vt:vector size="6" baseType="variant">
      <vt:variant>
        <vt:lpstr>已用的字体</vt:lpstr>
      </vt:variant>
      <vt:variant>
        <vt:i4>35</vt:i4>
      </vt:variant>
      <vt:variant>
        <vt:lpstr>主题</vt:lpstr>
      </vt:variant>
      <vt:variant>
        <vt:i4>1</vt:i4>
      </vt:variant>
      <vt:variant>
        <vt:lpstr>幻灯片标题</vt:lpstr>
      </vt:variant>
      <vt:variant>
        <vt:i4>78</vt:i4>
      </vt:variant>
    </vt:vector>
  </HeadingPairs>
  <TitlesOfParts>
    <vt:vector size="114" baseType="lpstr">
      <vt:lpstr>Arial</vt:lpstr>
      <vt:lpstr>宋体</vt:lpstr>
      <vt:lpstr>Wingdings</vt:lpstr>
      <vt:lpstr>Calibri</vt:lpstr>
      <vt:lpstr>微软雅黑</vt:lpstr>
      <vt:lpstr>华文行楷</vt:lpstr>
      <vt:lpstr>楷体</vt:lpstr>
      <vt:lpstr>黑体</vt:lpstr>
      <vt:lpstr>华文新魏</vt:lpstr>
      <vt:lpstr>华文隶书</vt:lpstr>
      <vt:lpstr>仿宋</vt:lpstr>
      <vt:lpstr>Arial Unicode MS</vt:lpstr>
      <vt:lpstr>Calibri Light</vt:lpstr>
      <vt:lpstr>隶书</vt:lpstr>
      <vt:lpstr>Segoe UI</vt:lpstr>
      <vt:lpstr>Segoe Script</vt:lpstr>
      <vt:lpstr>新宋体</vt:lpstr>
      <vt:lpstr>华文宋体</vt:lpstr>
      <vt:lpstr>Times New Roman</vt:lpstr>
      <vt:lpstr>华文楷体</vt:lpstr>
      <vt:lpstr>等线</vt:lpstr>
      <vt:lpstr>仿宋_GB2312</vt:lpstr>
      <vt:lpstr>Arial Black</vt:lpstr>
      <vt:lpstr>楷体_GB2312</vt:lpstr>
      <vt:lpstr>幼圆</vt:lpstr>
      <vt:lpstr>华文彩云</vt:lpstr>
      <vt:lpstr>Century Schoolbook</vt:lpstr>
      <vt:lpstr>迷你繁赵楷</vt:lpstr>
      <vt:lpstr>Verdana</vt:lpstr>
      <vt:lpstr>Adobe Gothic Std B</vt:lpstr>
      <vt:lpstr>Segoe Print</vt:lpstr>
      <vt:lpstr>Elemental End</vt:lpstr>
      <vt:lpstr>Century Gothic</vt:lpstr>
      <vt:lpstr>Verdana</vt:lpstr>
      <vt:lpstr>Times New Roman</vt:lpstr>
      <vt:lpstr>Office 主题</vt:lpstr>
      <vt:lpstr>PowerPoint 演示文稿</vt:lpstr>
      <vt:lpstr>PowerPoint 演示文稿</vt:lpstr>
      <vt:lpstr>PowerPoint 演示文稿</vt:lpstr>
      <vt:lpstr>什么是大学图书馆？</vt:lpstr>
      <vt:lpstr>PowerPoint 演示文稿</vt:lpstr>
      <vt:lpstr>大学生阅读的重要性</vt:lpstr>
      <vt:lpstr>大学生阅读的重要性</vt:lpstr>
      <vt:lpstr>你的问题主要在于读书不多而想得太多。                              ——杨绛</vt:lpstr>
      <vt:lpstr>PowerPoint 演示文稿</vt:lpstr>
      <vt:lpstr>PowerPoint 演示文稿</vt:lpstr>
      <vt:lpstr>PowerPoint 演示文稿</vt:lpstr>
      <vt:lpstr>PowerPoint 演示文稿</vt:lpstr>
      <vt:lpstr>PowerPoint 演示文稿</vt:lpstr>
      <vt:lpstr>PowerPoint 演示文稿</vt:lpstr>
      <vt:lpstr>博看报刊阅读机（触摸屏）</vt:lpstr>
      <vt:lpstr>    书舒·朗读亭</vt:lpstr>
      <vt:lpstr>开馆时间</vt:lpstr>
      <vt:lpstr>PowerPoint 演示文稿</vt:lpstr>
      <vt:lpstr>PowerPoint 演示文稿</vt:lpstr>
      <vt:lpstr> 图书馆官网 http://www.hetaodaxue.com/tsg/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数字馆藏</vt:lpstr>
      <vt:lpstr>PowerPoint 演示文稿</vt:lpstr>
      <vt:lpstr>https://findhetaodaxue.libsp.com/#/Home</vt:lpstr>
      <vt:lpstr>  分类原则</vt:lpstr>
      <vt:lpstr>PowerPoint 演示文稿</vt:lpstr>
      <vt:lpstr>图书排架顺序</vt:lpstr>
      <vt:lpstr>PowerPoint 演示文稿</vt:lpstr>
      <vt:lpstr>图书借阅流程</vt:lpstr>
      <vt:lpstr>PowerPoint 演示文稿</vt:lpstr>
      <vt:lpstr>PowerPoint 演示文稿</vt:lpstr>
      <vt:lpstr>PowerPoint 演示文稿</vt:lpstr>
      <vt:lpstr>https://findhetaodaxue.libsp.com/#/Home</vt:lpstr>
      <vt:lpstr>PowerPoint 演示文稿</vt:lpstr>
      <vt:lpstr>PowerPoint 演示文稿</vt:lpstr>
      <vt:lpstr>PowerPoint 演示文稿</vt:lpstr>
      <vt:lpstr>中国知网CNKI</vt:lpstr>
      <vt:lpstr>万方数据·中文学术期刊数据库</vt:lpstr>
      <vt:lpstr>银符考试模拟题库</vt:lpstr>
      <vt:lpstr>超星数字图书馆·超星电子图书 </vt:lpstr>
      <vt:lpstr>读秀一站式搜索平台</vt:lpstr>
      <vt:lpstr>PowerPoint 演示文稿</vt:lpstr>
      <vt:lpstr>歌德电子书借阅机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lenovo</cp:lastModifiedBy>
  <cp:revision>173</cp:revision>
  <dcterms:created xsi:type="dcterms:W3CDTF">2016-04-09T13:02:00Z</dcterms:created>
  <dcterms:modified xsi:type="dcterms:W3CDTF">2019-09-14T08:36:26Z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